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69" r:id="rId5"/>
    <p:sldId id="258" r:id="rId6"/>
    <p:sldId id="266" r:id="rId7"/>
    <p:sldId id="267" r:id="rId8"/>
    <p:sldId id="268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</p:sldIdLst>
  <p:sldSz cx="18288000" cy="10287000"/>
  <p:notesSz cx="6858000" cy="9144000"/>
  <p:embeddedFontLst>
    <p:embeddedFont>
      <p:font typeface="Happiness Sans Bold" panose="020B0600000101010101" charset="-127"/>
      <p:bold r:id="rId24"/>
    </p:embeddedFont>
    <p:embeddedFont>
      <p:font typeface="Happiness Sans Regular" panose="020B0600000101010101" charset="-127"/>
      <p:regular r:id="rId25"/>
    </p:embeddedFont>
    <p:embeddedFont>
      <p:font typeface="Happiness Sans Title" panose="020B0600000101010101" charset="-127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5BC3"/>
    <a:srgbClr val="0D37D1"/>
    <a:srgbClr val="486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36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952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54200" cy="185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3800" y="0"/>
            <a:ext cx="1854200" cy="185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3800" y="7670800"/>
            <a:ext cx="1854200" cy="1854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9144000"/>
            <a:ext cx="762000" cy="762000"/>
          </a:xfrm>
          <a:prstGeom prst="rect">
            <a:avLst/>
          </a:prstGeom>
          <a:effectLst>
            <a:outerShdw blurRad="21685" dir="5400000">
              <a:srgbClr val="242424">
                <a:alpha val="3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8953500" y="9525000"/>
            <a:ext cx="254000" cy="76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9093200" y="9525000"/>
            <a:ext cx="254000" cy="76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62000" y="7112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800" b="1" i="0" u="none" strike="noStrike">
                <a:solidFill>
                  <a:srgbClr val="FFFFFF"/>
                </a:solidFill>
                <a:latin typeface="Happiness Sans Title"/>
              </a:rPr>
              <a:t>남서울 대학교 컴퓨터 소프트웨어 학과</a:t>
            </a:r>
            <a:endParaRPr lang="en-US" sz="1800" b="1" i="0" u="none" strike="noStrike">
              <a:solidFill>
                <a:srgbClr val="FFFFFF"/>
              </a:solidFill>
              <a:latin typeface="Happiness Sans Titl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73100" y="2654300"/>
            <a:ext cx="13449300" cy="405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2500" b="0" i="0" u="none" strike="noStrike">
                <a:solidFill>
                  <a:srgbClr val="FFFFFF"/>
                </a:solidFill>
                <a:latin typeface="Happiness Sans Title"/>
              </a:rPr>
              <a:t>Compass</a:t>
            </a:r>
          </a:p>
          <a:p>
            <a:pPr lvl="0" algn="l">
              <a:lnSpc>
                <a:spcPct val="95449"/>
              </a:lnSpc>
            </a:pPr>
            <a:r>
              <a:rPr lang="ko-KR" altLang="en-US" sz="12500" b="0" i="0" u="none" strike="noStrike">
                <a:solidFill>
                  <a:srgbClr val="FFFFFF"/>
                </a:solidFill>
                <a:ea typeface="Happiness Sans Title"/>
              </a:rPr>
              <a:t>종합 여행 앱</a:t>
            </a:r>
            <a:endParaRPr lang="ko-KR" sz="12500" b="0" i="0" u="none" strike="noStrike">
              <a:solidFill>
                <a:srgbClr val="FFFFFF"/>
              </a:solidFill>
              <a:ea typeface="Happiness Sans Title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8001000"/>
            <a:ext cx="7150100" cy="76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8001000"/>
            <a:ext cx="3276600" cy="762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076700" y="8191500"/>
            <a:ext cx="3695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spc="100">
                <a:solidFill>
                  <a:srgbClr val="FFFFFF"/>
                </a:solidFill>
                <a:ea typeface="Happiness Sans Regular"/>
              </a:rPr>
              <a:t>산학 프로젝트</a:t>
            </a:r>
            <a:r>
              <a:rPr lang="en-US" altLang="ko-KR" sz="2000" spc="100">
                <a:solidFill>
                  <a:srgbClr val="FFFFFF"/>
                </a:solidFill>
                <a:ea typeface="Happiness Sans Regular"/>
              </a:rPr>
              <a:t> 2</a:t>
            </a:r>
            <a:endParaRPr lang="ko-KR" sz="2000" b="0" i="0" u="none" strike="noStrike" spc="100">
              <a:solidFill>
                <a:srgbClr val="FFFFFF"/>
              </a:solidFill>
              <a:ea typeface="Happiness Sans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14400" y="8191500"/>
            <a:ext cx="2971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spc="100">
                <a:solidFill>
                  <a:srgbClr val="486EF3"/>
                </a:solidFill>
                <a:ea typeface="Happiness Sans Bold"/>
              </a:rPr>
              <a:t>과목</a:t>
            </a:r>
            <a:endParaRPr lang="en-US" sz="2000" b="0" i="0" u="none" strike="noStrike" spc="100">
              <a:solidFill>
                <a:srgbClr val="486EF3"/>
              </a:solidFill>
              <a:latin typeface="Happiness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36600" y="6832600"/>
            <a:ext cx="12230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6199"/>
              </a:lnSpc>
            </a:pPr>
            <a:endParaRPr lang="en-US" sz="2000" b="0" i="0" u="none" strike="noStrike" spc="100">
              <a:solidFill>
                <a:srgbClr val="FFFFFF">
                  <a:alpha val="85098"/>
                </a:srgbClr>
              </a:solidFill>
              <a:latin typeface="Happiness Sans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CD7F3-512B-14A4-5B02-0334D1254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9B815C1-835F-A17A-4132-75D26DEFA101}"/>
              </a:ext>
            </a:extLst>
          </p:cNvPr>
          <p:cNvSpPr txBox="1"/>
          <p:nvPr/>
        </p:nvSpPr>
        <p:spPr>
          <a:xfrm>
            <a:off x="787400" y="711200"/>
            <a:ext cx="467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800" b="1" i="0" u="none" strike="noStrike">
                <a:solidFill>
                  <a:srgbClr val="486EF3"/>
                </a:solidFill>
                <a:latin typeface="Happiness Sans Title"/>
              </a:rPr>
              <a:t>산학 프로젝트</a:t>
            </a:r>
            <a:r>
              <a:rPr lang="en-US" altLang="ko-KR" b="1">
                <a:solidFill>
                  <a:srgbClr val="486EF3"/>
                </a:solidFill>
                <a:latin typeface="Happiness Sans Title"/>
              </a:rPr>
              <a:t> 02</a:t>
            </a:r>
            <a:endParaRPr lang="en-US" altLang="ko-KR" sz="1800" b="1" i="0" u="none" strike="noStrike">
              <a:solidFill>
                <a:srgbClr val="486EF3"/>
              </a:solidFill>
              <a:latin typeface="Happiness Sans Title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3B59666-BF1E-DB9F-9DAB-6D48F09BE762}"/>
              </a:ext>
            </a:extLst>
          </p:cNvPr>
          <p:cNvSpPr txBox="1"/>
          <p:nvPr/>
        </p:nvSpPr>
        <p:spPr>
          <a:xfrm>
            <a:off x="711200" y="1079500"/>
            <a:ext cx="6807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200" b="1" spc="-200">
                <a:solidFill>
                  <a:srgbClr val="242424"/>
                </a:solidFill>
                <a:ea typeface="Happiness Sans Title"/>
              </a:rPr>
              <a:t>UML</a:t>
            </a:r>
            <a:endParaRPr lang="ko-KR" sz="7200" b="1" i="0" u="none" strike="noStrike" spc="-200">
              <a:solidFill>
                <a:srgbClr val="242424"/>
              </a:solidFill>
              <a:ea typeface="Happiness Sans Title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B513C44-923E-24D7-34F8-212CB39B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F8DCF94-2587-4A6D-D3A0-962C0FBDD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B02DA34A-0B08-C9DC-D749-97C3E5ED098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C79B3B7C-CD26-87EB-B63E-8D9B18F1475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33953FA4-C8AE-B688-7BCE-88F7C1845E8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D1542657-804A-99A4-ABA6-6991A1BB9FF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0C07537C-37AF-B145-BFAA-2D8F34C69C3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4F86AC9C-05D2-D301-E42C-6A1EE26A5DA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FAC38F-03DE-E4D1-CBD3-1CB2D527FB84}"/>
              </a:ext>
            </a:extLst>
          </p:cNvPr>
          <p:cNvSpPr/>
          <p:nvPr/>
        </p:nvSpPr>
        <p:spPr>
          <a:xfrm>
            <a:off x="11178838" y="2701025"/>
            <a:ext cx="3099179" cy="533400"/>
          </a:xfrm>
          <a:prstGeom prst="rect">
            <a:avLst/>
          </a:prstGeom>
          <a:solidFill>
            <a:srgbClr val="486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CE263-2502-C8AD-9D1F-8D0FE58E5A01}"/>
              </a:ext>
            </a:extLst>
          </p:cNvPr>
          <p:cNvSpPr txBox="1"/>
          <p:nvPr/>
        </p:nvSpPr>
        <p:spPr>
          <a:xfrm>
            <a:off x="11506200" y="2336800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0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액티비티 다이어그램</a:t>
            </a:r>
            <a:endParaRPr lang="en-US" altLang="ko-KR" sz="2000" b="1" i="0" u="none" strike="noStrike">
              <a:solidFill>
                <a:schemeClr val="bg1">
                  <a:alpha val="85098"/>
                </a:scheme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EF274B7E-4D88-400A-D503-E9A0B4DC9229}"/>
              </a:ext>
            </a:extLst>
          </p:cNvPr>
          <p:cNvSpPr txBox="1"/>
          <p:nvPr/>
        </p:nvSpPr>
        <p:spPr>
          <a:xfrm>
            <a:off x="11178838" y="3867150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프로세스의 흐름과 단계를 상세하게 나타냄으로 써 사용자가 어떤 단계를 거치고 어떤 조건이 필요한지 시각화 하였다</a:t>
            </a:r>
            <a:r>
              <a:rPr lang="en-US" altLang="ko-KR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.</a:t>
            </a:r>
          </a:p>
          <a:p>
            <a:pPr lvl="0">
              <a:lnSpc>
                <a:spcPct val="116199"/>
              </a:lnSpc>
            </a:pPr>
            <a:r>
              <a:rPr lang="ko-KR" altLang="en-US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 </a:t>
            </a:r>
            <a:endParaRPr lang="en-US" sz="2000" b="0" i="0" u="none" strike="noStrike">
              <a:solidFill>
                <a:srgbClr val="000000">
                  <a:alpha val="85098"/>
                </a:srgb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pic>
        <p:nvPicPr>
          <p:cNvPr id="8" name="그림 7" descr="텍스트, 도표, 라인, 평면도이(가) 표시된 사진&#10;&#10;자동 생성된 설명">
            <a:extLst>
              <a:ext uri="{FF2B5EF4-FFF2-40B4-BE49-F238E27FC236}">
                <a16:creationId xmlns:a16="http://schemas.microsoft.com/office/drawing/2014/main" id="{628FA7AD-7D29-75D3-E35D-72F2A306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63800"/>
            <a:ext cx="9220200" cy="722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1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F6E5C-3C95-6125-5C5A-987F6B5E7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6CACE16-1EE3-2E05-2D61-4731721F933E}"/>
              </a:ext>
            </a:extLst>
          </p:cNvPr>
          <p:cNvSpPr txBox="1"/>
          <p:nvPr/>
        </p:nvSpPr>
        <p:spPr>
          <a:xfrm>
            <a:off x="787400" y="711200"/>
            <a:ext cx="467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800" b="1" i="0" u="none" strike="noStrike">
                <a:solidFill>
                  <a:srgbClr val="486EF3"/>
                </a:solidFill>
                <a:latin typeface="Happiness Sans Title"/>
              </a:rPr>
              <a:t>산학 프로젝트</a:t>
            </a:r>
            <a:r>
              <a:rPr lang="en-US" altLang="ko-KR" b="1">
                <a:solidFill>
                  <a:srgbClr val="486EF3"/>
                </a:solidFill>
                <a:latin typeface="Happiness Sans Title"/>
              </a:rPr>
              <a:t> 02</a:t>
            </a:r>
            <a:endParaRPr lang="en-US" altLang="ko-KR" sz="1800" b="1" i="0" u="none" strike="noStrike">
              <a:solidFill>
                <a:srgbClr val="486EF3"/>
              </a:solidFill>
              <a:latin typeface="Happiness Sans Title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76872F3-966A-91C8-41FD-29994C2D05A3}"/>
              </a:ext>
            </a:extLst>
          </p:cNvPr>
          <p:cNvSpPr txBox="1"/>
          <p:nvPr/>
        </p:nvSpPr>
        <p:spPr>
          <a:xfrm>
            <a:off x="711200" y="1079500"/>
            <a:ext cx="106426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b="1" i="0" u="none" strike="noStrike" spc="-200">
                <a:solidFill>
                  <a:srgbClr val="242424"/>
                </a:solidFill>
                <a:ea typeface="Happiness Sans Title"/>
              </a:rPr>
              <a:t>데이터 베이스 </a:t>
            </a:r>
            <a:r>
              <a:rPr lang="en-US" altLang="ko-KR" sz="7200" b="1" spc="-200">
                <a:solidFill>
                  <a:srgbClr val="242424"/>
                </a:solidFill>
                <a:ea typeface="Happiness Sans Title"/>
              </a:rPr>
              <a:t>ER </a:t>
            </a:r>
            <a:r>
              <a:rPr lang="ko-KR" altLang="en-US" sz="7200" b="1" spc="-200">
                <a:solidFill>
                  <a:srgbClr val="242424"/>
                </a:solidFill>
                <a:ea typeface="Happiness Sans Title"/>
              </a:rPr>
              <a:t>다이어그램</a:t>
            </a:r>
            <a:endParaRPr lang="ko-KR" sz="7200" b="1" i="0" u="none" strike="noStrike" spc="-200">
              <a:solidFill>
                <a:srgbClr val="242424"/>
              </a:solidFill>
              <a:ea typeface="Happiness Sans Title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9B44EBA-24EB-20A2-806D-EA1BD8B5F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00C5027-B2E7-6B24-0A16-7D555D2B4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8317B44D-5AA8-0DE6-7C8D-66328479325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626C93A0-7684-D7F2-F17C-924149AD7C7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23B4224B-5B94-F443-4335-B762FC106CD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59E700B7-4A07-33F9-53DA-BD6D3234589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101D408E-1AB7-F571-B9B7-037FB063452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3C86DA2F-1FC2-7EBF-A88C-813DCDF1027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F5C673F-D0A7-DEB6-3D33-05DB49083892}"/>
              </a:ext>
            </a:extLst>
          </p:cNvPr>
          <p:cNvSpPr txBox="1"/>
          <p:nvPr/>
        </p:nvSpPr>
        <p:spPr>
          <a:xfrm>
            <a:off x="11506200" y="2336800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0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액티비티 다이어그램</a:t>
            </a:r>
            <a:endParaRPr lang="en-US" altLang="ko-KR" sz="2000" b="1" i="0" u="none" strike="noStrike">
              <a:solidFill>
                <a:schemeClr val="bg1">
                  <a:alpha val="85098"/>
                </a:scheme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04AAECF-C6DB-E12C-CEC7-0FD5331CD8E4}"/>
              </a:ext>
            </a:extLst>
          </p:cNvPr>
          <p:cNvSpPr txBox="1"/>
          <p:nvPr/>
        </p:nvSpPr>
        <p:spPr>
          <a:xfrm>
            <a:off x="5257800" y="8340678"/>
            <a:ext cx="821868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데이터베이스는 </a:t>
            </a:r>
            <a:r>
              <a:rPr lang="en-US" altLang="ko-KR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MySQL</a:t>
            </a:r>
            <a:r>
              <a:rPr lang="ko-KR" altLang="en-US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을 사용하기로 하였고 테이블은 크게 유저 테이블</a:t>
            </a:r>
            <a:r>
              <a:rPr lang="en-US" altLang="ko-KR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, </a:t>
            </a:r>
            <a:r>
              <a:rPr lang="ko-KR" altLang="en-US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여행 추천 테이블</a:t>
            </a:r>
            <a:r>
              <a:rPr lang="en-US" altLang="ko-KR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, </a:t>
            </a:r>
            <a:r>
              <a:rPr lang="ko-KR" altLang="en-US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마커 테이블</a:t>
            </a:r>
            <a:r>
              <a:rPr lang="en-US" altLang="ko-KR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, </a:t>
            </a:r>
            <a:r>
              <a:rPr lang="ko-KR" altLang="en-US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일정 테이블로 연결되도록 설계 하였다</a:t>
            </a:r>
            <a:r>
              <a:rPr lang="en-US" altLang="ko-KR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.</a:t>
            </a:r>
            <a:endParaRPr lang="en-US" sz="2000" b="0" i="0" u="none" strike="noStrike">
              <a:solidFill>
                <a:srgbClr val="000000">
                  <a:alpha val="85098"/>
                </a:srgb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pic>
        <p:nvPicPr>
          <p:cNvPr id="10" name="그림 9" descr="텍스트, 소프트웨어, 번호, 스크린샷이(가) 표시된 사진&#10;&#10;자동 생성된 설명">
            <a:extLst>
              <a:ext uri="{FF2B5EF4-FFF2-40B4-BE49-F238E27FC236}">
                <a16:creationId xmlns:a16="http://schemas.microsoft.com/office/drawing/2014/main" id="{698E6518-7042-1495-89BD-CF6B80C20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149" y="2705100"/>
            <a:ext cx="11831701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08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3442A-4337-4CC0-489D-6F604342C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98918C4-B852-ABB9-7227-DB048F6674CE}"/>
              </a:ext>
            </a:extLst>
          </p:cNvPr>
          <p:cNvSpPr txBox="1"/>
          <p:nvPr/>
        </p:nvSpPr>
        <p:spPr>
          <a:xfrm>
            <a:off x="787400" y="711200"/>
            <a:ext cx="467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800" b="1" i="0" u="none" strike="noStrike">
                <a:solidFill>
                  <a:srgbClr val="486EF3"/>
                </a:solidFill>
                <a:latin typeface="Happiness Sans Title"/>
              </a:rPr>
              <a:t>산학 프로젝트</a:t>
            </a:r>
            <a:r>
              <a:rPr lang="en-US" altLang="ko-KR" b="1">
                <a:solidFill>
                  <a:srgbClr val="486EF3"/>
                </a:solidFill>
                <a:latin typeface="Happiness Sans Title"/>
              </a:rPr>
              <a:t> 02</a:t>
            </a:r>
            <a:endParaRPr lang="en-US" altLang="ko-KR" sz="1800" b="1" i="0" u="none" strike="noStrike">
              <a:solidFill>
                <a:srgbClr val="486EF3"/>
              </a:solidFill>
              <a:latin typeface="Happiness Sans Title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F4853BE-F5F9-887B-10C2-B9476226E43D}"/>
              </a:ext>
            </a:extLst>
          </p:cNvPr>
          <p:cNvSpPr txBox="1"/>
          <p:nvPr/>
        </p:nvSpPr>
        <p:spPr>
          <a:xfrm>
            <a:off x="711200" y="1079500"/>
            <a:ext cx="106426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b="1" i="0" u="none" strike="noStrike" spc="-200">
                <a:solidFill>
                  <a:srgbClr val="242424"/>
                </a:solidFill>
                <a:ea typeface="Happiness Sans Title"/>
              </a:rPr>
              <a:t>데이터 베이스 </a:t>
            </a:r>
            <a:r>
              <a:rPr lang="ko-KR" altLang="en-US" sz="7200" b="1" spc="-200">
                <a:solidFill>
                  <a:srgbClr val="242424"/>
                </a:solidFill>
                <a:ea typeface="Happiness Sans Title"/>
              </a:rPr>
              <a:t>테이블 정의서</a:t>
            </a:r>
            <a:endParaRPr lang="ko-KR" sz="7200" b="1" i="0" u="none" strike="noStrike" spc="-200">
              <a:solidFill>
                <a:srgbClr val="242424"/>
              </a:solidFill>
              <a:ea typeface="Happiness Sans Title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6D2B6A8-E8B8-32A8-A582-2FBF4CE5F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6126B7B-DE41-586C-EDD2-8795459E0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9C59052E-39AC-56D4-7B5F-205A0A06B03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3E7C356-8BAB-B96A-AAFC-86BDEA8D21B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DB686DEE-02A7-3399-BA55-32D30FD435A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1C722AA1-0CBB-0173-FE1B-5757CA7BE64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ADEC0593-C9AA-44EB-F115-5658D71B208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0357B3D7-EB90-99CA-0AB6-E9F148B246E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5DE9E80-E7E4-1425-F2AA-80D188DEE7AD}"/>
              </a:ext>
            </a:extLst>
          </p:cNvPr>
          <p:cNvSpPr txBox="1"/>
          <p:nvPr/>
        </p:nvSpPr>
        <p:spPr>
          <a:xfrm>
            <a:off x="11506200" y="2336800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0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액티비티 다이어그램</a:t>
            </a:r>
            <a:endParaRPr lang="en-US" altLang="ko-KR" sz="2000" b="1" i="0" u="none" strike="noStrike">
              <a:solidFill>
                <a:schemeClr val="bg1">
                  <a:alpha val="85098"/>
                </a:scheme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C556636-6B47-C420-A1C0-8A5AE116D2EE}"/>
              </a:ext>
            </a:extLst>
          </p:cNvPr>
          <p:cNvSpPr txBox="1"/>
          <p:nvPr/>
        </p:nvSpPr>
        <p:spPr>
          <a:xfrm>
            <a:off x="8991600" y="4927600"/>
            <a:ext cx="821868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데이터베이스는 </a:t>
            </a:r>
            <a:r>
              <a:rPr lang="en-US" altLang="ko-KR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MySQL</a:t>
            </a:r>
            <a:r>
              <a:rPr lang="ko-KR" altLang="en-US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을 사용하기로 하였고 테이블은 크게 유저 테이블</a:t>
            </a:r>
            <a:r>
              <a:rPr lang="en-US" altLang="ko-KR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, </a:t>
            </a:r>
            <a:r>
              <a:rPr lang="ko-KR" altLang="en-US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여행 추천 테이블</a:t>
            </a:r>
            <a:r>
              <a:rPr lang="en-US" altLang="ko-KR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, </a:t>
            </a:r>
            <a:r>
              <a:rPr lang="ko-KR" altLang="en-US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마커 테이블</a:t>
            </a:r>
            <a:r>
              <a:rPr lang="en-US" altLang="ko-KR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, </a:t>
            </a:r>
            <a:r>
              <a:rPr lang="ko-KR" altLang="en-US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일정 테이블로 연결 되도록 설계 하였다</a:t>
            </a:r>
            <a:r>
              <a:rPr lang="en-US" altLang="ko-KR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.</a:t>
            </a:r>
            <a:endParaRPr lang="en-US" sz="2000" b="0" i="0" u="none" strike="noStrike">
              <a:solidFill>
                <a:srgbClr val="000000">
                  <a:alpha val="85098"/>
                </a:srgb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pic>
        <p:nvPicPr>
          <p:cNvPr id="8" name="그림 7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18113A57-767C-A3C9-624C-83DE38980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537346"/>
            <a:ext cx="6125291" cy="736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07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1DFEA-A619-59D6-553B-1BDB9E62F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635B643A-2A9B-7FA8-6F19-8045B14EF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218C6679-13E0-7EDB-82DE-74C778B0344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ED7111C4-0A3A-07FE-876C-DF9868ABDDB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4EB5076-3BF3-076C-775D-23E2083274B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CAE7425A-31EB-8A1C-08AB-B731BB1EE94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C5CECFCF-A36A-79CE-A838-487ADA334F8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B14604D5-6758-3DD2-6E75-B986DFD6818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5EE39785-713B-073A-517A-6C982C0A3437}"/>
              </a:ext>
            </a:extLst>
          </p:cNvPr>
          <p:cNvSpPr txBox="1">
            <a:spLocks/>
          </p:cNvSpPr>
          <p:nvPr/>
        </p:nvSpPr>
        <p:spPr>
          <a:xfrm>
            <a:off x="0" y="329"/>
            <a:ext cx="13444023" cy="6981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AF0B8C-E294-A3C8-1B62-38298F19DAE2}"/>
              </a:ext>
            </a:extLst>
          </p:cNvPr>
          <p:cNvSpPr/>
          <p:nvPr/>
        </p:nvSpPr>
        <p:spPr>
          <a:xfrm>
            <a:off x="0" y="0"/>
            <a:ext cx="12573000" cy="698170"/>
          </a:xfrm>
          <a:prstGeom prst="rect">
            <a:avLst/>
          </a:prstGeom>
          <a:solidFill>
            <a:srgbClr val="486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9F65ED-EE72-560E-B95C-209B2167766C}"/>
              </a:ext>
            </a:extLst>
          </p:cNvPr>
          <p:cNvSpPr/>
          <p:nvPr/>
        </p:nvSpPr>
        <p:spPr>
          <a:xfrm>
            <a:off x="12573000" y="0"/>
            <a:ext cx="5711588" cy="698170"/>
          </a:xfrm>
          <a:prstGeom prst="rect">
            <a:avLst/>
          </a:prstGeom>
          <a:solidFill>
            <a:srgbClr val="1B5B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하늘, 구름, 물, 산이(가) 표시된 사진&#10;&#10;자동 생성된 설명">
            <a:extLst>
              <a:ext uri="{FF2B5EF4-FFF2-40B4-BE49-F238E27FC236}">
                <a16:creationId xmlns:a16="http://schemas.microsoft.com/office/drawing/2014/main" id="{8A4F504D-027B-C6A7-62E7-749BB3023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998818"/>
            <a:ext cx="4910845" cy="87154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0A2E58-6F32-A3C2-C971-51F073A8C611}"/>
              </a:ext>
            </a:extLst>
          </p:cNvPr>
          <p:cNvSpPr txBox="1"/>
          <p:nvPr/>
        </p:nvSpPr>
        <p:spPr>
          <a:xfrm>
            <a:off x="304800" y="-254000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화면 설계서 </a:t>
            </a:r>
            <a:r>
              <a:rPr lang="en-US" altLang="ko-KR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– </a:t>
            </a: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시작 화면</a:t>
            </a:r>
            <a:endParaRPr lang="en-US" altLang="ko-KR" sz="2400" b="1" i="0" u="none" strike="noStrike">
              <a:solidFill>
                <a:schemeClr val="bg1">
                  <a:alpha val="85098"/>
                </a:scheme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0CB641B-B099-ED08-4EF5-2294362A8BEC}"/>
              </a:ext>
            </a:extLst>
          </p:cNvPr>
          <p:cNvSpPr/>
          <p:nvPr/>
        </p:nvSpPr>
        <p:spPr>
          <a:xfrm>
            <a:off x="12573000" y="698170"/>
            <a:ext cx="5715000" cy="949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88A2A1-68B9-9A7D-8F71-8FDB137C426F}"/>
              </a:ext>
            </a:extLst>
          </p:cNvPr>
          <p:cNvSpPr txBox="1"/>
          <p:nvPr/>
        </p:nvSpPr>
        <p:spPr>
          <a:xfrm>
            <a:off x="12765127" y="-298520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설명</a:t>
            </a:r>
            <a:endParaRPr lang="en-US" altLang="ko-KR" sz="2400" b="1" i="0" u="none" strike="noStrike">
              <a:solidFill>
                <a:schemeClr val="bg1">
                  <a:alpha val="85098"/>
                </a:scheme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38C54FB-E023-F460-FFDC-F8A082B8DA0E}"/>
              </a:ext>
            </a:extLst>
          </p:cNvPr>
          <p:cNvSpPr/>
          <p:nvPr/>
        </p:nvSpPr>
        <p:spPr>
          <a:xfrm>
            <a:off x="4800600" y="5562336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1A3AE56-437A-EC60-E65E-6227018B8EDA}"/>
              </a:ext>
            </a:extLst>
          </p:cNvPr>
          <p:cNvSpPr/>
          <p:nvPr/>
        </p:nvSpPr>
        <p:spPr>
          <a:xfrm>
            <a:off x="3886200" y="2247900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CFC8DC-1783-4BC8-4752-759329B9FD8C}"/>
              </a:ext>
            </a:extLst>
          </p:cNvPr>
          <p:cNvSpPr txBox="1"/>
          <p:nvPr/>
        </p:nvSpPr>
        <p:spPr>
          <a:xfrm>
            <a:off x="12877800" y="1181994"/>
            <a:ext cx="480295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[1] </a:t>
            </a:r>
            <a:r>
              <a:rPr lang="ko-KR" altLang="en-US" sz="2000" b="1"/>
              <a:t>메인 화면 배경</a:t>
            </a:r>
            <a:endParaRPr lang="en-US" altLang="ko-KR" sz="2000" b="1"/>
          </a:p>
          <a:p>
            <a:pPr marL="285750" indent="-285750">
              <a:buFontTx/>
              <a:buChar char="-"/>
            </a:pPr>
            <a:r>
              <a:rPr lang="ko-KR" altLang="en-US" sz="2000"/>
              <a:t>화면은 관광지 이미지 보여줌 </a:t>
            </a:r>
            <a:r>
              <a:rPr lang="en-US" altLang="ko-KR" sz="2000"/>
              <a:t>( </a:t>
            </a:r>
            <a:r>
              <a:rPr lang="ko-KR" altLang="en-US" sz="2000"/>
              <a:t>포토 코리아 사이트 이미지 사용</a:t>
            </a:r>
            <a:r>
              <a:rPr lang="en-US" altLang="ko-KR" sz="200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2000"/>
              <a:t>배경은 오른쪽에서 왼쪽으로 살짝 움직이며 넘어가는 효과를 보여줌 </a:t>
            </a:r>
            <a:r>
              <a:rPr lang="en-US" altLang="ko-KR" sz="2000"/>
              <a:t>(</a:t>
            </a:r>
            <a:r>
              <a:rPr lang="ko-KR" altLang="en-US" sz="2000"/>
              <a:t>로그인 화면으로 넘어가는데 약 </a:t>
            </a:r>
            <a:r>
              <a:rPr lang="en-US" altLang="ko-KR" sz="2000"/>
              <a:t>2</a:t>
            </a:r>
            <a:r>
              <a:rPr lang="ko-KR" altLang="en-US" sz="2000"/>
              <a:t>초</a:t>
            </a:r>
            <a:r>
              <a:rPr lang="en-US" altLang="ko-KR" sz="2000"/>
              <a:t>)</a:t>
            </a:r>
          </a:p>
          <a:p>
            <a:pPr marL="285750" indent="-285750">
              <a:buFontTx/>
              <a:buChar char="-"/>
            </a:pPr>
            <a:endParaRPr lang="en-US" altLang="ko-KR" sz="2000"/>
          </a:p>
          <a:p>
            <a:r>
              <a:rPr lang="en-US" altLang="ko-KR" sz="2000" b="1"/>
              <a:t>[2] </a:t>
            </a:r>
            <a:r>
              <a:rPr lang="ko-KR" altLang="en-US" sz="2000" b="1"/>
              <a:t>날씨 및 </a:t>
            </a:r>
            <a:r>
              <a:rPr lang="en-US" altLang="ko-KR" sz="2000" b="1"/>
              <a:t>Compass </a:t>
            </a:r>
            <a:r>
              <a:rPr lang="ko-KR" altLang="en-US" sz="2000" b="1"/>
              <a:t>로고</a:t>
            </a:r>
            <a:endParaRPr lang="en-US" altLang="ko-KR" sz="2000" b="1"/>
          </a:p>
          <a:p>
            <a:r>
              <a:rPr lang="en-US" altLang="ko-KR" sz="2000"/>
              <a:t>-   </a:t>
            </a:r>
            <a:r>
              <a:rPr lang="ko-KR" altLang="en-US" sz="2000"/>
              <a:t>날씨 아이콘은 그 날 날씨에 맞는 아      이콘으로 보여줌</a:t>
            </a:r>
            <a:r>
              <a:rPr lang="en-US" altLang="ko-KR" sz="2000"/>
              <a:t>(</a:t>
            </a:r>
            <a:r>
              <a:rPr lang="ko-KR" altLang="en-US" sz="2000"/>
              <a:t>맑음</a:t>
            </a:r>
            <a:r>
              <a:rPr lang="en-US" altLang="ko-KR" sz="2000"/>
              <a:t>,</a:t>
            </a:r>
            <a:r>
              <a:rPr lang="ko-KR" altLang="en-US" sz="2000"/>
              <a:t>흐림</a:t>
            </a:r>
            <a:r>
              <a:rPr lang="en-US" altLang="ko-KR" sz="2000"/>
              <a:t>,</a:t>
            </a:r>
            <a:r>
              <a:rPr lang="ko-KR" altLang="en-US" sz="2000"/>
              <a:t>비</a:t>
            </a:r>
            <a:r>
              <a:rPr lang="en-US" altLang="ko-KR" sz="2000"/>
              <a:t>)</a:t>
            </a:r>
          </a:p>
          <a:p>
            <a:r>
              <a:rPr lang="en-US" altLang="ko-KR" sz="2000"/>
              <a:t>-</a:t>
            </a:r>
            <a:r>
              <a:rPr lang="ko-KR" altLang="en-US" sz="2000"/>
              <a:t>   날씨 아이콘 오른쪽에는 </a:t>
            </a:r>
            <a:r>
              <a:rPr lang="en-US" altLang="ko-KR" sz="2000"/>
              <a:t>Compass(</a:t>
            </a:r>
            <a:r>
              <a:rPr lang="ko-KR" altLang="en-US" sz="2000"/>
              <a:t>팀    이름</a:t>
            </a:r>
            <a:r>
              <a:rPr lang="en-US" altLang="ko-KR" sz="2000"/>
              <a:t>) </a:t>
            </a:r>
            <a:r>
              <a:rPr lang="ko-KR" altLang="en-US" sz="2000"/>
              <a:t>이 뜨며 아래에는 날씨</a:t>
            </a:r>
            <a:r>
              <a:rPr lang="en-US" altLang="ko-KR" sz="2000"/>
              <a:t>(</a:t>
            </a:r>
            <a:r>
              <a:rPr lang="ko-KR" altLang="en-US" sz="2000"/>
              <a:t>맑음</a:t>
            </a:r>
            <a:r>
              <a:rPr lang="en-US" altLang="ko-KR" sz="2000"/>
              <a:t>,</a:t>
            </a:r>
            <a:r>
              <a:rPr lang="ko-KR" altLang="en-US" sz="2000"/>
              <a:t>흐림</a:t>
            </a:r>
            <a:r>
              <a:rPr lang="en-US" altLang="ko-KR" sz="2000"/>
              <a:t>,</a:t>
            </a:r>
            <a:r>
              <a:rPr lang="ko-KR" altLang="en-US" sz="2000"/>
              <a:t>비</a:t>
            </a:r>
            <a:r>
              <a:rPr lang="en-US" altLang="ko-KR" sz="2000"/>
              <a:t>)</a:t>
            </a:r>
            <a:r>
              <a:rPr lang="ko-KR" altLang="en-US" sz="2000"/>
              <a:t>와 온도가 뜨도록 함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730134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9A4D8-3FAB-2E78-A59B-ED42050B8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A39C4038-835D-3D2F-57D0-14FA7CFF1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BE65D6B4-4EAB-D11D-959F-4150DFB8015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DDA4A727-7E7F-CC78-6A15-DC4D89B227D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9CD83021-521A-6FDE-E095-1E064D65732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06E1057F-E190-51D3-09C0-5D1658F46B3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E8681AA1-88E8-3734-C877-B4FA98E6290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F1E31982-6966-8B4D-CF70-F742E4E24A6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79505C81-351F-5713-623B-07F3627E06F0}"/>
              </a:ext>
            </a:extLst>
          </p:cNvPr>
          <p:cNvSpPr txBox="1">
            <a:spLocks/>
          </p:cNvSpPr>
          <p:nvPr/>
        </p:nvSpPr>
        <p:spPr>
          <a:xfrm>
            <a:off x="0" y="329"/>
            <a:ext cx="13444023" cy="6981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E82B8C-1589-A5C4-4B6B-0DF52D171456}"/>
              </a:ext>
            </a:extLst>
          </p:cNvPr>
          <p:cNvSpPr/>
          <p:nvPr/>
        </p:nvSpPr>
        <p:spPr>
          <a:xfrm>
            <a:off x="0" y="0"/>
            <a:ext cx="12573000" cy="698170"/>
          </a:xfrm>
          <a:prstGeom prst="rect">
            <a:avLst/>
          </a:prstGeom>
          <a:solidFill>
            <a:srgbClr val="486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894CC6-F6BC-AE2E-37ED-CA9B7DD05023}"/>
              </a:ext>
            </a:extLst>
          </p:cNvPr>
          <p:cNvSpPr/>
          <p:nvPr/>
        </p:nvSpPr>
        <p:spPr>
          <a:xfrm>
            <a:off x="12573000" y="0"/>
            <a:ext cx="5711588" cy="698170"/>
          </a:xfrm>
          <a:prstGeom prst="rect">
            <a:avLst/>
          </a:prstGeom>
          <a:solidFill>
            <a:srgbClr val="1B5B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37885A-70E2-E7FB-300C-09005B823711}"/>
              </a:ext>
            </a:extLst>
          </p:cNvPr>
          <p:cNvSpPr txBox="1"/>
          <p:nvPr/>
        </p:nvSpPr>
        <p:spPr>
          <a:xfrm>
            <a:off x="304800" y="-254000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화면 설계서 </a:t>
            </a:r>
            <a:r>
              <a:rPr lang="en-US" altLang="ko-KR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– </a:t>
            </a: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로그인 화면</a:t>
            </a:r>
            <a:endParaRPr lang="en-US" altLang="ko-KR" sz="2400" b="1" i="0" u="none" strike="noStrike">
              <a:solidFill>
                <a:schemeClr val="bg1">
                  <a:alpha val="85098"/>
                </a:scheme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6E3E7A-CCAC-12F9-E7BE-504626974926}"/>
              </a:ext>
            </a:extLst>
          </p:cNvPr>
          <p:cNvSpPr/>
          <p:nvPr/>
        </p:nvSpPr>
        <p:spPr>
          <a:xfrm>
            <a:off x="12573000" y="698170"/>
            <a:ext cx="5715000" cy="949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, 휴대 전화, 스크린샷, 모바일 기기이(가) 표시된 사진&#10;&#10;자동 생성된 설명">
            <a:extLst>
              <a:ext uri="{FF2B5EF4-FFF2-40B4-BE49-F238E27FC236}">
                <a16:creationId xmlns:a16="http://schemas.microsoft.com/office/drawing/2014/main" id="{B26E36EF-970F-1127-1944-3D241CB8E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570" y="1028700"/>
            <a:ext cx="4650806" cy="89446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4069A9-7ACD-E4A1-3139-800807325F96}"/>
              </a:ext>
            </a:extLst>
          </p:cNvPr>
          <p:cNvSpPr txBox="1"/>
          <p:nvPr/>
        </p:nvSpPr>
        <p:spPr>
          <a:xfrm>
            <a:off x="12765127" y="-298520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설명</a:t>
            </a:r>
            <a:endParaRPr lang="en-US" altLang="ko-KR" sz="2400" b="1" i="0" u="none" strike="noStrike">
              <a:solidFill>
                <a:schemeClr val="bg1">
                  <a:alpha val="85098"/>
                </a:scheme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38216A1-D4F3-53F7-6A2E-92BA55E5573B}"/>
              </a:ext>
            </a:extLst>
          </p:cNvPr>
          <p:cNvSpPr/>
          <p:nvPr/>
        </p:nvSpPr>
        <p:spPr>
          <a:xfrm>
            <a:off x="3962400" y="2171700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68CA8AF-2594-07CA-7387-0922E6E34DEC}"/>
              </a:ext>
            </a:extLst>
          </p:cNvPr>
          <p:cNvSpPr/>
          <p:nvPr/>
        </p:nvSpPr>
        <p:spPr>
          <a:xfrm>
            <a:off x="3962400" y="4166571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BB79C9B-CFD8-5B5E-28E4-530FEE72DC9B}"/>
              </a:ext>
            </a:extLst>
          </p:cNvPr>
          <p:cNvSpPr/>
          <p:nvPr/>
        </p:nvSpPr>
        <p:spPr>
          <a:xfrm>
            <a:off x="6493411" y="5676900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2AF453D-0E65-D384-B8AC-DD4562BD0755}"/>
              </a:ext>
            </a:extLst>
          </p:cNvPr>
          <p:cNvSpPr/>
          <p:nvPr/>
        </p:nvSpPr>
        <p:spPr>
          <a:xfrm>
            <a:off x="3962400" y="6093490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4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A3F04-2648-F9C6-4844-C4BAE6672BDD}"/>
              </a:ext>
            </a:extLst>
          </p:cNvPr>
          <p:cNvSpPr txBox="1"/>
          <p:nvPr/>
        </p:nvSpPr>
        <p:spPr>
          <a:xfrm>
            <a:off x="12907818" y="1208891"/>
            <a:ext cx="3445163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[1] </a:t>
            </a:r>
            <a:r>
              <a:rPr lang="ko-KR" altLang="en-US" sz="2000" b="1"/>
              <a:t>로고 화면</a:t>
            </a:r>
            <a:endParaRPr lang="en-US" altLang="ko-KR" sz="2000" b="1"/>
          </a:p>
          <a:p>
            <a:pPr marL="285750" indent="-285750">
              <a:buFontTx/>
              <a:buChar char="-"/>
            </a:pPr>
            <a:r>
              <a:rPr lang="en-US" altLang="ko-KR" sz="2000"/>
              <a:t>Compass </a:t>
            </a:r>
            <a:r>
              <a:rPr lang="ko-KR" altLang="en-US" sz="2000"/>
              <a:t>로고와 아래에 조금 더 작은 글씨로 </a:t>
            </a:r>
            <a:r>
              <a:rPr lang="en-US" altLang="ko-KR" sz="2000"/>
              <a:t>‘</a:t>
            </a:r>
            <a:r>
              <a:rPr lang="ko-KR" altLang="en-US" sz="2000"/>
              <a:t>추억을 저장하고 여행을 즐겁게</a:t>
            </a:r>
            <a:r>
              <a:rPr lang="en-US" altLang="ko-KR" sz="2000"/>
              <a:t>‘ </a:t>
            </a:r>
            <a:r>
              <a:rPr lang="ko-KR" altLang="en-US" sz="2000"/>
              <a:t>문구 작성</a:t>
            </a:r>
            <a:endParaRPr lang="en-US" altLang="ko-KR" sz="2000"/>
          </a:p>
          <a:p>
            <a:endParaRPr lang="en-US" altLang="ko-KR" sz="2000"/>
          </a:p>
          <a:p>
            <a:r>
              <a:rPr lang="en-US" altLang="ko-KR" sz="2000" b="1"/>
              <a:t>[2] </a:t>
            </a:r>
            <a:r>
              <a:rPr lang="ko-KR" altLang="en-US" sz="2000" b="1"/>
              <a:t>로그인 입력 창</a:t>
            </a:r>
            <a:endParaRPr lang="en-US" altLang="ko-KR" sz="2000" b="1"/>
          </a:p>
          <a:p>
            <a:pPr marL="285750" indent="-285750">
              <a:buFontTx/>
              <a:buChar char="-"/>
            </a:pPr>
            <a:r>
              <a:rPr lang="en-US" altLang="ko-KR" sz="2000"/>
              <a:t>ID</a:t>
            </a:r>
            <a:r>
              <a:rPr lang="ko-KR" altLang="en-US" sz="2000"/>
              <a:t>와 비밀번호를 입력</a:t>
            </a:r>
            <a:r>
              <a:rPr lang="en-US" altLang="ko-KR" sz="2000"/>
              <a:t> </a:t>
            </a:r>
            <a:r>
              <a:rPr lang="ko-KR" altLang="en-US" sz="2000"/>
              <a:t>할 수 있도록 함</a:t>
            </a:r>
            <a:endParaRPr lang="en-US" altLang="ko-KR" sz="2000"/>
          </a:p>
          <a:p>
            <a:endParaRPr lang="en-US" altLang="ko-KR" sz="2000"/>
          </a:p>
          <a:p>
            <a:r>
              <a:rPr lang="en-US" altLang="ko-KR" sz="2000" b="1"/>
              <a:t>[3] </a:t>
            </a:r>
            <a:r>
              <a:rPr lang="ko-KR" altLang="en-US" sz="2000" b="1"/>
              <a:t>로그인 버튼</a:t>
            </a:r>
            <a:endParaRPr lang="en-US" altLang="ko-KR" sz="2000" b="1"/>
          </a:p>
          <a:p>
            <a:pPr marL="285750" indent="-285750">
              <a:buFontTx/>
              <a:buChar char="-"/>
            </a:pPr>
            <a:r>
              <a:rPr lang="ko-KR" altLang="en-US" sz="2000"/>
              <a:t>클릭 시 메인화면으로 이동</a:t>
            </a:r>
            <a:endParaRPr lang="en-US" altLang="ko-KR" sz="2000"/>
          </a:p>
          <a:p>
            <a:pPr marL="285750" indent="-285750">
              <a:buFontTx/>
              <a:buChar char="-"/>
            </a:pPr>
            <a:endParaRPr lang="en-US" altLang="ko-KR" sz="2000"/>
          </a:p>
          <a:p>
            <a:r>
              <a:rPr lang="en-US" altLang="ko-KR" sz="2000" b="1"/>
              <a:t>[4] </a:t>
            </a:r>
            <a:r>
              <a:rPr lang="ko-KR" altLang="en-US" sz="2000" b="1"/>
              <a:t>회원가입 </a:t>
            </a:r>
            <a:r>
              <a:rPr lang="en-US" altLang="ko-KR" sz="2000" b="1"/>
              <a:t>/ </a:t>
            </a:r>
            <a:r>
              <a:rPr lang="ko-KR" altLang="en-US" sz="2000" b="1"/>
              <a:t>비밀번호 찾기</a:t>
            </a:r>
            <a:endParaRPr lang="en-US" altLang="ko-KR" sz="2000" b="1"/>
          </a:p>
          <a:p>
            <a:pPr marL="285750" indent="-285750">
              <a:buFontTx/>
              <a:buChar char="-"/>
            </a:pPr>
            <a:r>
              <a:rPr lang="ko-KR" altLang="en-US" sz="2000"/>
              <a:t>회원가입 클릭 시 회원가입 창으로 이동</a:t>
            </a:r>
            <a:endParaRPr lang="en-US" altLang="ko-KR" sz="2000"/>
          </a:p>
          <a:p>
            <a:pPr marL="285750" indent="-285750">
              <a:buFontTx/>
              <a:buChar char="-"/>
            </a:pPr>
            <a:r>
              <a:rPr lang="ko-KR" altLang="en-US" sz="2000"/>
              <a:t>비밀번호 찾기 클릭 시 비밀번호 찾기 창으로 이동</a:t>
            </a:r>
            <a:endParaRPr lang="en-US" altLang="ko-KR" sz="2000"/>
          </a:p>
          <a:p>
            <a:endParaRPr lang="en-US" altLang="ko-KR" sz="1400" b="1"/>
          </a:p>
        </p:txBody>
      </p:sp>
    </p:spTree>
    <p:extLst>
      <p:ext uri="{BB962C8B-B14F-4D97-AF65-F5344CB8AC3E}">
        <p14:creationId xmlns:p14="http://schemas.microsoft.com/office/powerpoint/2010/main" val="922003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A3876-A3BF-72C6-F9D5-90E1E19FF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CA9379B5-F4C6-B4FA-9056-BBDE5C6B6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71015D56-20BF-C330-B69A-69543583C7B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C434DD5D-2BD9-F0DA-FF64-66F81E93951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7A1E5EF8-8F84-3794-6098-1AB374BC857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2B33D6A1-D6B0-BE8D-7942-3C9BF24911C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4A84AA18-4E19-A2FC-7167-BC462B3F408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3190A6A5-42B0-B41B-A39E-1E803A6FE72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514D9CA1-CBB8-0A4D-FE13-D3C22D64F354}"/>
              </a:ext>
            </a:extLst>
          </p:cNvPr>
          <p:cNvSpPr txBox="1">
            <a:spLocks/>
          </p:cNvSpPr>
          <p:nvPr/>
        </p:nvSpPr>
        <p:spPr>
          <a:xfrm>
            <a:off x="0" y="329"/>
            <a:ext cx="13444023" cy="6981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5CEA50-E800-9302-A497-274B30BDA75D}"/>
              </a:ext>
            </a:extLst>
          </p:cNvPr>
          <p:cNvSpPr/>
          <p:nvPr/>
        </p:nvSpPr>
        <p:spPr>
          <a:xfrm>
            <a:off x="0" y="0"/>
            <a:ext cx="12573000" cy="698170"/>
          </a:xfrm>
          <a:prstGeom prst="rect">
            <a:avLst/>
          </a:prstGeom>
          <a:solidFill>
            <a:srgbClr val="486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16D3F-30E8-FC28-964E-DD81F2DD0C55}"/>
              </a:ext>
            </a:extLst>
          </p:cNvPr>
          <p:cNvSpPr/>
          <p:nvPr/>
        </p:nvSpPr>
        <p:spPr>
          <a:xfrm>
            <a:off x="12573000" y="0"/>
            <a:ext cx="5711588" cy="698170"/>
          </a:xfrm>
          <a:prstGeom prst="rect">
            <a:avLst/>
          </a:prstGeom>
          <a:solidFill>
            <a:srgbClr val="1B5B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C4BC9E1-9855-03AE-1921-56C4E5BCA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314" y="952904"/>
            <a:ext cx="4699672" cy="91836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7CC850-C467-83BC-4311-FA7DA3BFFD88}"/>
              </a:ext>
            </a:extLst>
          </p:cNvPr>
          <p:cNvSpPr txBox="1"/>
          <p:nvPr/>
        </p:nvSpPr>
        <p:spPr>
          <a:xfrm>
            <a:off x="304800" y="-254000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화면 설계서 </a:t>
            </a:r>
            <a:r>
              <a:rPr lang="en-US" altLang="ko-KR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– </a:t>
            </a: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회원가입 화면</a:t>
            </a:r>
            <a:endParaRPr lang="en-US" altLang="ko-KR" sz="2400" b="1" i="0" u="none" strike="noStrike">
              <a:solidFill>
                <a:schemeClr val="bg1">
                  <a:alpha val="85098"/>
                </a:scheme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DA32C59-9290-E5C3-7012-10D713B9785A}"/>
              </a:ext>
            </a:extLst>
          </p:cNvPr>
          <p:cNvSpPr/>
          <p:nvPr/>
        </p:nvSpPr>
        <p:spPr>
          <a:xfrm>
            <a:off x="12573000" y="698170"/>
            <a:ext cx="5715000" cy="949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E2D16D-9E9D-D53A-D593-F5BFD84A3519}"/>
              </a:ext>
            </a:extLst>
          </p:cNvPr>
          <p:cNvSpPr txBox="1"/>
          <p:nvPr/>
        </p:nvSpPr>
        <p:spPr>
          <a:xfrm>
            <a:off x="12765127" y="-298520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설명</a:t>
            </a:r>
            <a:endParaRPr lang="en-US" altLang="ko-KR" sz="2400" b="1" i="0" u="none" strike="noStrike">
              <a:solidFill>
                <a:schemeClr val="bg1">
                  <a:alpha val="85098"/>
                </a:scheme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D1E1132-3D64-E466-F80D-2FDD62820E16}"/>
              </a:ext>
            </a:extLst>
          </p:cNvPr>
          <p:cNvSpPr/>
          <p:nvPr/>
        </p:nvSpPr>
        <p:spPr>
          <a:xfrm>
            <a:off x="5588000" y="3543300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EB59FF-4AFE-168E-39AA-BE22D4E5FB4B}"/>
              </a:ext>
            </a:extLst>
          </p:cNvPr>
          <p:cNvSpPr/>
          <p:nvPr/>
        </p:nvSpPr>
        <p:spPr>
          <a:xfrm>
            <a:off x="5588000" y="4381500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A7FDD71-F38C-5E4E-DA9E-E9A6850AA4F2}"/>
              </a:ext>
            </a:extLst>
          </p:cNvPr>
          <p:cNvSpPr/>
          <p:nvPr/>
        </p:nvSpPr>
        <p:spPr>
          <a:xfrm>
            <a:off x="5588000" y="5125370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D65B6F9-1763-8BCB-790B-EA36DB20BB51}"/>
              </a:ext>
            </a:extLst>
          </p:cNvPr>
          <p:cNvSpPr/>
          <p:nvPr/>
        </p:nvSpPr>
        <p:spPr>
          <a:xfrm>
            <a:off x="5588000" y="5839215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4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25211D6-4C60-AB8F-7659-7FC264D99D07}"/>
              </a:ext>
            </a:extLst>
          </p:cNvPr>
          <p:cNvSpPr/>
          <p:nvPr/>
        </p:nvSpPr>
        <p:spPr>
          <a:xfrm>
            <a:off x="4291557" y="6258579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5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29F15CA-6624-A53D-F94E-AEDF1259AECB}"/>
              </a:ext>
            </a:extLst>
          </p:cNvPr>
          <p:cNvSpPr/>
          <p:nvPr/>
        </p:nvSpPr>
        <p:spPr>
          <a:xfrm>
            <a:off x="4876800" y="7200900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6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01A105-F117-C348-3AE1-9BB9CD434169}"/>
              </a:ext>
            </a:extLst>
          </p:cNvPr>
          <p:cNvSpPr txBox="1"/>
          <p:nvPr/>
        </p:nvSpPr>
        <p:spPr>
          <a:xfrm>
            <a:off x="12765127" y="952500"/>
            <a:ext cx="3820454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[1] </a:t>
            </a:r>
            <a:r>
              <a:rPr lang="ko-KR" altLang="en-US" sz="2000" b="1"/>
              <a:t>이름</a:t>
            </a:r>
            <a:r>
              <a:rPr lang="en-US" altLang="ko-KR" sz="2000" b="1"/>
              <a:t>(</a:t>
            </a:r>
            <a:r>
              <a:rPr lang="ko-KR" altLang="en-US" sz="2000" b="1"/>
              <a:t>필수</a:t>
            </a:r>
            <a:r>
              <a:rPr lang="en-US" altLang="ko-KR" sz="2000" b="1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2000"/>
              <a:t>한글 최대 </a:t>
            </a:r>
            <a:r>
              <a:rPr lang="en-US" altLang="ko-KR" sz="2000"/>
              <a:t>5</a:t>
            </a:r>
            <a:r>
              <a:rPr lang="ko-KR" altLang="en-US" sz="2000"/>
              <a:t>글자 작성 가능</a:t>
            </a:r>
            <a:endParaRPr lang="en-US" altLang="ko-KR" sz="2000"/>
          </a:p>
          <a:p>
            <a:pPr marL="285750" indent="-285750">
              <a:buFontTx/>
              <a:buChar char="-"/>
            </a:pPr>
            <a:r>
              <a:rPr lang="ko-KR" altLang="en-US" sz="2000"/>
              <a:t>띄어쓰기 불가능</a:t>
            </a:r>
            <a:endParaRPr lang="en-US" altLang="ko-KR" sz="2000"/>
          </a:p>
          <a:p>
            <a:pPr marL="285750" indent="-285750">
              <a:buFontTx/>
              <a:buChar char="-"/>
            </a:pPr>
            <a:r>
              <a:rPr lang="ko-KR" altLang="en-US" sz="2000"/>
              <a:t>특수문자 불가능</a:t>
            </a:r>
            <a:endParaRPr lang="en-US" altLang="ko-KR" sz="2000"/>
          </a:p>
          <a:p>
            <a:pPr marL="285750" indent="-285750">
              <a:buFontTx/>
              <a:buChar char="-"/>
            </a:pPr>
            <a:endParaRPr lang="en-US" altLang="ko-KR" sz="2000"/>
          </a:p>
          <a:p>
            <a:r>
              <a:rPr lang="en-US" altLang="ko-KR" sz="2000" b="1"/>
              <a:t>[2] </a:t>
            </a:r>
            <a:r>
              <a:rPr lang="ko-KR" altLang="en-US" sz="2000" b="1"/>
              <a:t>이메일</a:t>
            </a:r>
            <a:r>
              <a:rPr lang="en-US" altLang="ko-KR" sz="2000" b="1"/>
              <a:t>(</a:t>
            </a:r>
            <a:r>
              <a:rPr lang="ko-KR" altLang="en-US" sz="2000" b="1"/>
              <a:t>필수</a:t>
            </a:r>
            <a:r>
              <a:rPr lang="en-US" altLang="ko-KR" sz="2000" b="1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2000"/>
              <a:t>한글 기호 입력 불가</a:t>
            </a:r>
            <a:endParaRPr lang="en-US" altLang="ko-KR" sz="2000"/>
          </a:p>
          <a:p>
            <a:pPr marL="285750" indent="-285750">
              <a:buFontTx/>
              <a:buChar char="-"/>
            </a:pPr>
            <a:endParaRPr lang="en-US" altLang="ko-KR" sz="2000" b="1"/>
          </a:p>
          <a:p>
            <a:r>
              <a:rPr lang="en-US" altLang="ko-KR" sz="2000" b="1"/>
              <a:t>[3] </a:t>
            </a:r>
            <a:r>
              <a:rPr lang="ko-KR" altLang="en-US" sz="2000" b="1"/>
              <a:t>비밀번호</a:t>
            </a:r>
            <a:r>
              <a:rPr lang="en-US" altLang="ko-KR" sz="2000" b="1"/>
              <a:t>(</a:t>
            </a:r>
            <a:r>
              <a:rPr lang="ko-KR" altLang="en-US" sz="2000" b="1"/>
              <a:t>필수</a:t>
            </a:r>
            <a:r>
              <a:rPr lang="en-US" altLang="ko-KR" sz="2000" b="1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2000"/>
              <a:t>6~20</a:t>
            </a:r>
            <a:r>
              <a:rPr lang="ko-KR" altLang="en-US" sz="2000"/>
              <a:t>자 영문</a:t>
            </a:r>
            <a:r>
              <a:rPr lang="en-US" altLang="ko-KR" sz="2000"/>
              <a:t>/</a:t>
            </a:r>
            <a:r>
              <a:rPr lang="ko-KR" altLang="en-US" sz="2000"/>
              <a:t>숫자</a:t>
            </a:r>
            <a:r>
              <a:rPr lang="en-US" altLang="ko-KR" sz="2000"/>
              <a:t>/</a:t>
            </a:r>
            <a:r>
              <a:rPr lang="ko-KR" altLang="en-US" sz="2000"/>
              <a:t>특수기호</a:t>
            </a:r>
            <a:r>
              <a:rPr lang="en-US" altLang="ko-KR" sz="2000"/>
              <a:t>/ </a:t>
            </a:r>
            <a:r>
              <a:rPr lang="ko-KR" altLang="en-US" sz="2000"/>
              <a:t>대문자 구별</a:t>
            </a:r>
            <a:endParaRPr lang="en-US" altLang="ko-KR" sz="2000"/>
          </a:p>
          <a:p>
            <a:pPr marL="285750" indent="-285750">
              <a:buFontTx/>
              <a:buChar char="-"/>
            </a:pPr>
            <a:r>
              <a:rPr lang="ko-KR" altLang="en-US" sz="2000"/>
              <a:t>작성되는 비밀번호 </a:t>
            </a:r>
            <a:r>
              <a:rPr lang="en-US" altLang="ko-KR" sz="2000"/>
              <a:t>Password </a:t>
            </a:r>
            <a:r>
              <a:rPr lang="ko-KR" altLang="en-US" sz="2000"/>
              <a:t>처리</a:t>
            </a:r>
            <a:endParaRPr lang="en-US" altLang="ko-KR" sz="2000"/>
          </a:p>
          <a:p>
            <a:endParaRPr lang="en-US" altLang="ko-KR" sz="2000"/>
          </a:p>
          <a:p>
            <a:r>
              <a:rPr lang="en-US" altLang="ko-KR" sz="2000" b="1"/>
              <a:t>[4] </a:t>
            </a:r>
            <a:r>
              <a:rPr lang="ko-KR" altLang="en-US" sz="2000" b="1"/>
              <a:t>비밀번호 확인</a:t>
            </a:r>
            <a:r>
              <a:rPr lang="en-US" altLang="ko-KR" sz="2000" b="1"/>
              <a:t>(</a:t>
            </a:r>
            <a:r>
              <a:rPr lang="ko-KR" altLang="en-US" sz="2000" b="1"/>
              <a:t>필수</a:t>
            </a:r>
            <a:r>
              <a:rPr lang="en-US" altLang="ko-KR" sz="2000" b="1"/>
              <a:t>)</a:t>
            </a:r>
          </a:p>
          <a:p>
            <a:r>
              <a:rPr lang="en-US" altLang="ko-KR" sz="2000"/>
              <a:t>- </a:t>
            </a:r>
            <a:r>
              <a:rPr lang="ko-KR" altLang="en-US" sz="2000"/>
              <a:t>이전에 입력한 비밀번호와 틀릴 시 오류 메시지</a:t>
            </a:r>
            <a:endParaRPr lang="en-US" altLang="ko-KR" sz="2000"/>
          </a:p>
          <a:p>
            <a:pPr marL="285750" indent="-285750">
              <a:buFontTx/>
              <a:buChar char="-"/>
            </a:pPr>
            <a:endParaRPr lang="en-US" altLang="ko-KR" sz="2000"/>
          </a:p>
          <a:p>
            <a:r>
              <a:rPr lang="en-US" altLang="ko-KR" sz="2000" b="1"/>
              <a:t>[5] </a:t>
            </a:r>
            <a:r>
              <a:rPr lang="ko-KR" altLang="en-US" sz="2000" b="1"/>
              <a:t>성별</a:t>
            </a:r>
            <a:r>
              <a:rPr lang="en-US" altLang="ko-KR" sz="2000" b="1"/>
              <a:t>(</a:t>
            </a:r>
            <a:r>
              <a:rPr lang="ko-KR" altLang="en-US" sz="2000" b="1"/>
              <a:t>필수</a:t>
            </a:r>
            <a:r>
              <a:rPr lang="en-US" altLang="ko-KR" sz="2000" b="1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2000"/>
              <a:t>버튼 클릭으로 남자</a:t>
            </a:r>
            <a:r>
              <a:rPr lang="en-US" altLang="ko-KR" sz="2000"/>
              <a:t>, </a:t>
            </a:r>
            <a:r>
              <a:rPr lang="ko-KR" altLang="en-US" sz="2000"/>
              <a:t>여자 선택 가능</a:t>
            </a:r>
            <a:endParaRPr lang="en-US" altLang="ko-KR" sz="2000"/>
          </a:p>
          <a:p>
            <a:pPr marL="285750" indent="-285750">
              <a:buFontTx/>
              <a:buChar char="-"/>
            </a:pPr>
            <a:endParaRPr lang="en-US" altLang="ko-KR" sz="2000"/>
          </a:p>
          <a:p>
            <a:r>
              <a:rPr lang="en-US" altLang="ko-KR" sz="2000" b="1"/>
              <a:t>[6] </a:t>
            </a:r>
            <a:r>
              <a:rPr lang="ko-KR" altLang="en-US" sz="2000" b="1"/>
              <a:t>회원가입 버튼</a:t>
            </a:r>
            <a:endParaRPr lang="en-US" altLang="ko-KR" sz="2000" b="1"/>
          </a:p>
          <a:p>
            <a:pPr marL="285750" indent="-285750">
              <a:buFontTx/>
              <a:buChar char="-"/>
            </a:pPr>
            <a:r>
              <a:rPr lang="ko-KR" altLang="en-US" sz="2000"/>
              <a:t>조건에 맞지 않는 항목이 있다면 오류 전송</a:t>
            </a:r>
            <a:endParaRPr lang="en-US" altLang="ko-KR" sz="2000"/>
          </a:p>
          <a:p>
            <a:pPr marL="285750" indent="-285750">
              <a:buFontTx/>
              <a:buChar char="-"/>
            </a:pPr>
            <a:r>
              <a:rPr lang="ko-KR" altLang="en-US" sz="2000"/>
              <a:t>모두 올바르게 작성 되었다면 아이디 생성 후 로그인 페이지로 이동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2816287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F5FF0-08AE-1CE1-0562-2E918CA07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206E254F-D714-B33B-1AD9-51EE4252D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52B6B3E7-78F3-7D55-23CF-1A7EBF0B021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C6892721-47F4-8611-9FF5-EC8B7600B97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ECA2170D-9D87-F2EC-35C1-773AF2B8A3D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2C364DD0-4026-BECE-0C0D-89FA4309E4F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5693CF26-46CD-18B5-CEA8-59DF640E9C8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58C4C9EB-3D01-A8FB-21BF-E9A55398AAE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0D68071C-AF9B-E9C9-2A15-8BBEF2FF3369}"/>
              </a:ext>
            </a:extLst>
          </p:cNvPr>
          <p:cNvSpPr txBox="1">
            <a:spLocks/>
          </p:cNvSpPr>
          <p:nvPr/>
        </p:nvSpPr>
        <p:spPr>
          <a:xfrm>
            <a:off x="0" y="329"/>
            <a:ext cx="13444023" cy="6981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8E0633-0764-AF67-F48F-514379EC830F}"/>
              </a:ext>
            </a:extLst>
          </p:cNvPr>
          <p:cNvSpPr/>
          <p:nvPr/>
        </p:nvSpPr>
        <p:spPr>
          <a:xfrm>
            <a:off x="0" y="0"/>
            <a:ext cx="12573000" cy="698170"/>
          </a:xfrm>
          <a:prstGeom prst="rect">
            <a:avLst/>
          </a:prstGeom>
          <a:solidFill>
            <a:srgbClr val="486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7811C5-BD26-AB68-D414-C19C8449809A}"/>
              </a:ext>
            </a:extLst>
          </p:cNvPr>
          <p:cNvSpPr/>
          <p:nvPr/>
        </p:nvSpPr>
        <p:spPr>
          <a:xfrm>
            <a:off x="12573000" y="0"/>
            <a:ext cx="5711588" cy="698170"/>
          </a:xfrm>
          <a:prstGeom prst="rect">
            <a:avLst/>
          </a:prstGeom>
          <a:solidFill>
            <a:srgbClr val="1B5B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, 스크린샷, 폰트, 스마트폰이(가) 표시된 사진&#10;&#10;자동 생성된 설명">
            <a:extLst>
              <a:ext uri="{FF2B5EF4-FFF2-40B4-BE49-F238E27FC236}">
                <a16:creationId xmlns:a16="http://schemas.microsoft.com/office/drawing/2014/main" id="{8730BE84-E004-F5D9-5F8C-0837B6101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36" y="940228"/>
            <a:ext cx="4658091" cy="91609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A1FC82-67CC-F96C-C7EE-74F07EA4BEA4}"/>
              </a:ext>
            </a:extLst>
          </p:cNvPr>
          <p:cNvSpPr txBox="1"/>
          <p:nvPr/>
        </p:nvSpPr>
        <p:spPr>
          <a:xfrm>
            <a:off x="304800" y="-254000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화면 설계서 </a:t>
            </a:r>
            <a:r>
              <a:rPr lang="en-US" altLang="ko-KR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– </a:t>
            </a: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비밀번호 찾기 화면</a:t>
            </a:r>
            <a:endParaRPr lang="en-US" altLang="ko-KR" sz="2400" b="1" i="0" u="none" strike="noStrike">
              <a:solidFill>
                <a:schemeClr val="bg1">
                  <a:alpha val="85098"/>
                </a:scheme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BDD4CCF-1DDB-D674-A09C-3424C13F1523}"/>
              </a:ext>
            </a:extLst>
          </p:cNvPr>
          <p:cNvSpPr/>
          <p:nvPr/>
        </p:nvSpPr>
        <p:spPr>
          <a:xfrm>
            <a:off x="12573000" y="698170"/>
            <a:ext cx="5715000" cy="949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C84B26-1E57-A4F7-081F-AAB45291C027}"/>
              </a:ext>
            </a:extLst>
          </p:cNvPr>
          <p:cNvSpPr txBox="1"/>
          <p:nvPr/>
        </p:nvSpPr>
        <p:spPr>
          <a:xfrm>
            <a:off x="12765127" y="-298520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설명</a:t>
            </a:r>
            <a:endParaRPr lang="en-US" altLang="ko-KR" sz="2400" b="1" i="0" u="none" strike="noStrike">
              <a:solidFill>
                <a:schemeClr val="bg1">
                  <a:alpha val="85098"/>
                </a:scheme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E807BF1-3EA3-D3E0-5C1B-9BC04817545F}"/>
              </a:ext>
            </a:extLst>
          </p:cNvPr>
          <p:cNvSpPr/>
          <p:nvPr/>
        </p:nvSpPr>
        <p:spPr>
          <a:xfrm>
            <a:off x="7086600" y="3314700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B036C0E-5479-D9A2-08E7-DFDEDFD4D6A5}"/>
              </a:ext>
            </a:extLst>
          </p:cNvPr>
          <p:cNvSpPr/>
          <p:nvPr/>
        </p:nvSpPr>
        <p:spPr>
          <a:xfrm>
            <a:off x="5334000" y="4238103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D75973E-C752-100E-381E-39CE0E256C81}"/>
              </a:ext>
            </a:extLst>
          </p:cNvPr>
          <p:cNvSpPr/>
          <p:nvPr/>
        </p:nvSpPr>
        <p:spPr>
          <a:xfrm>
            <a:off x="6493411" y="4888174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AA3AD8-9529-085D-603D-40CB3D780D64}"/>
              </a:ext>
            </a:extLst>
          </p:cNvPr>
          <p:cNvSpPr txBox="1"/>
          <p:nvPr/>
        </p:nvSpPr>
        <p:spPr>
          <a:xfrm>
            <a:off x="12765127" y="1098541"/>
            <a:ext cx="38204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[1] </a:t>
            </a:r>
            <a:r>
              <a:rPr lang="ko-KR" altLang="en-US" sz="2000" b="1"/>
              <a:t>이메일</a:t>
            </a:r>
            <a:r>
              <a:rPr lang="en-US" altLang="ko-KR" sz="2000" b="1"/>
              <a:t>(</a:t>
            </a:r>
            <a:r>
              <a:rPr lang="ko-KR" altLang="en-US" sz="2000" b="1"/>
              <a:t>필수</a:t>
            </a:r>
            <a:r>
              <a:rPr lang="en-US" altLang="ko-KR" sz="2000" b="1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2000"/>
              <a:t>영문</a:t>
            </a:r>
            <a:r>
              <a:rPr lang="en-US" altLang="ko-KR" sz="2000"/>
              <a:t>, </a:t>
            </a:r>
            <a:r>
              <a:rPr lang="ko-KR" altLang="en-US" sz="2000"/>
              <a:t>대소문자 구별</a:t>
            </a:r>
            <a:endParaRPr lang="en-US" altLang="ko-KR" sz="2000"/>
          </a:p>
          <a:p>
            <a:pPr marL="285750" indent="-285750">
              <a:buFontTx/>
              <a:buChar char="-"/>
            </a:pPr>
            <a:r>
              <a:rPr lang="ko-KR" altLang="en-US" sz="2000"/>
              <a:t>한글 기호 입력 불가</a:t>
            </a:r>
            <a:endParaRPr lang="en-US" altLang="ko-KR" sz="2000"/>
          </a:p>
          <a:p>
            <a:pPr marL="285750" indent="-285750">
              <a:buFontTx/>
              <a:buChar char="-"/>
            </a:pPr>
            <a:r>
              <a:rPr lang="ko-KR" altLang="en-US" sz="2000"/>
              <a:t>코드 전송 클릭 시 아이디 확인 후 코드 전송</a:t>
            </a:r>
            <a:endParaRPr lang="en-US" altLang="ko-KR" sz="2000"/>
          </a:p>
          <a:p>
            <a:pPr marL="285750" indent="-285750">
              <a:buFontTx/>
              <a:buChar char="-"/>
            </a:pPr>
            <a:endParaRPr lang="en-US" altLang="ko-KR" sz="2000"/>
          </a:p>
          <a:p>
            <a:r>
              <a:rPr lang="en-US" altLang="ko-KR" sz="2000" b="1"/>
              <a:t>[2] </a:t>
            </a:r>
            <a:r>
              <a:rPr lang="ko-KR" altLang="en-US" sz="2000" b="1"/>
              <a:t>인증 코드 입력</a:t>
            </a:r>
            <a:r>
              <a:rPr lang="en-US" altLang="ko-KR" sz="2000" b="1"/>
              <a:t>(</a:t>
            </a:r>
            <a:r>
              <a:rPr lang="ko-KR" altLang="en-US" sz="2000" b="1"/>
              <a:t>필수</a:t>
            </a:r>
            <a:r>
              <a:rPr lang="en-US" altLang="ko-KR" sz="2000" b="1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2000"/>
              <a:t>전송받은 이메일 코드 입력</a:t>
            </a:r>
            <a:endParaRPr lang="en-US" altLang="ko-KR" sz="2000"/>
          </a:p>
          <a:p>
            <a:pPr marL="285750" indent="-285750">
              <a:buFontTx/>
              <a:buChar char="-"/>
            </a:pPr>
            <a:endParaRPr lang="en-US" altLang="ko-KR" sz="2000"/>
          </a:p>
          <a:p>
            <a:r>
              <a:rPr lang="en-US" altLang="ko-KR" sz="2000" b="1"/>
              <a:t>[3] </a:t>
            </a:r>
            <a:r>
              <a:rPr lang="ko-KR" altLang="en-US" sz="2000" b="1"/>
              <a:t>비밀번호 변경</a:t>
            </a:r>
            <a:endParaRPr lang="en-US" altLang="ko-KR" sz="2000" b="1"/>
          </a:p>
          <a:p>
            <a:r>
              <a:rPr lang="en-US" altLang="ko-KR" sz="2000"/>
              <a:t>- </a:t>
            </a:r>
            <a:r>
              <a:rPr lang="ko-KR" altLang="en-US" sz="2000"/>
              <a:t>버튼 클릭 시 코드 인증값을 확인 후 비밀번호 변경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1177041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0724C-77D4-5713-D69E-EC1BF9E70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2348E149-512A-7B95-B4F7-6DB2FFFA3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952170"/>
            <a:ext cx="4665045" cy="921630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4249619-2350-FCA0-57D6-69BEEEFBC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08FDFBF7-4C1B-64BE-5DD4-CF488C02B7C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964342FB-B7B8-C87D-69D1-5DB3B908683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1E8AF40-ADC0-FB68-7037-9970DE641E3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4041CD0A-A3BE-B55B-E60D-D319EFE229D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8AEE67E-E943-4C05-F824-05E72A4B636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121C8486-8B4D-8F92-A5D0-424C935040C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021D2B32-9D60-BC6B-FD36-39AE89E61E1A}"/>
              </a:ext>
            </a:extLst>
          </p:cNvPr>
          <p:cNvSpPr txBox="1">
            <a:spLocks/>
          </p:cNvSpPr>
          <p:nvPr/>
        </p:nvSpPr>
        <p:spPr>
          <a:xfrm>
            <a:off x="0" y="329"/>
            <a:ext cx="13444023" cy="6981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F24E0A-6457-BD60-11B3-769C7493A28E}"/>
              </a:ext>
            </a:extLst>
          </p:cNvPr>
          <p:cNvSpPr/>
          <p:nvPr/>
        </p:nvSpPr>
        <p:spPr>
          <a:xfrm>
            <a:off x="0" y="0"/>
            <a:ext cx="12573000" cy="698170"/>
          </a:xfrm>
          <a:prstGeom prst="rect">
            <a:avLst/>
          </a:prstGeom>
          <a:solidFill>
            <a:srgbClr val="486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DB05BF-0921-E41C-7F45-E60707DB636E}"/>
              </a:ext>
            </a:extLst>
          </p:cNvPr>
          <p:cNvSpPr/>
          <p:nvPr/>
        </p:nvSpPr>
        <p:spPr>
          <a:xfrm>
            <a:off x="12573000" y="0"/>
            <a:ext cx="5711588" cy="698170"/>
          </a:xfrm>
          <a:prstGeom prst="rect">
            <a:avLst/>
          </a:prstGeom>
          <a:solidFill>
            <a:srgbClr val="1B5B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9F15EF-5BB8-5B8C-CA47-63396A633A71}"/>
              </a:ext>
            </a:extLst>
          </p:cNvPr>
          <p:cNvSpPr txBox="1"/>
          <p:nvPr/>
        </p:nvSpPr>
        <p:spPr>
          <a:xfrm>
            <a:off x="304800" y="-254000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화면 설계서 </a:t>
            </a:r>
            <a:r>
              <a:rPr lang="en-US" altLang="ko-KR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– </a:t>
            </a: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메인 화면</a:t>
            </a:r>
            <a:r>
              <a:rPr lang="en-US" altLang="ko-KR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(</a:t>
            </a: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지도</a:t>
            </a:r>
            <a:r>
              <a:rPr lang="en-US" altLang="ko-KR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EB62B3-431A-F602-72A8-A9D5AAC3B3E9}"/>
              </a:ext>
            </a:extLst>
          </p:cNvPr>
          <p:cNvSpPr/>
          <p:nvPr/>
        </p:nvSpPr>
        <p:spPr>
          <a:xfrm>
            <a:off x="12573000" y="698170"/>
            <a:ext cx="5715000" cy="949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74AAF3-887B-1314-951B-D90D2E681D8F}"/>
              </a:ext>
            </a:extLst>
          </p:cNvPr>
          <p:cNvSpPr txBox="1"/>
          <p:nvPr/>
        </p:nvSpPr>
        <p:spPr>
          <a:xfrm>
            <a:off x="12765127" y="-298520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설명</a:t>
            </a:r>
            <a:endParaRPr lang="en-US" altLang="ko-KR" sz="2400" b="1" i="0" u="none" strike="noStrike">
              <a:solidFill>
                <a:schemeClr val="bg1">
                  <a:alpha val="85098"/>
                </a:scheme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9378117-08CF-C07F-8CAD-8FDD437BB8A3}"/>
              </a:ext>
            </a:extLst>
          </p:cNvPr>
          <p:cNvSpPr/>
          <p:nvPr/>
        </p:nvSpPr>
        <p:spPr>
          <a:xfrm>
            <a:off x="5956609" y="3818739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32E7BB4-1C66-3184-F857-01DC215EE9AD}"/>
              </a:ext>
            </a:extLst>
          </p:cNvPr>
          <p:cNvSpPr/>
          <p:nvPr/>
        </p:nvSpPr>
        <p:spPr>
          <a:xfrm>
            <a:off x="4107976" y="6051254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5998D75-2242-4E89-ACD3-708107BA4C59}"/>
              </a:ext>
            </a:extLst>
          </p:cNvPr>
          <p:cNvSpPr/>
          <p:nvPr/>
        </p:nvSpPr>
        <p:spPr>
          <a:xfrm>
            <a:off x="4114800" y="6807135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806F292-8B0D-6D6F-67D0-4C316F148EB8}"/>
              </a:ext>
            </a:extLst>
          </p:cNvPr>
          <p:cNvSpPr/>
          <p:nvPr/>
        </p:nvSpPr>
        <p:spPr>
          <a:xfrm>
            <a:off x="6420633" y="7734300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4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1072C82-7551-8F90-540E-5223442660D6}"/>
              </a:ext>
            </a:extLst>
          </p:cNvPr>
          <p:cNvSpPr/>
          <p:nvPr/>
        </p:nvSpPr>
        <p:spPr>
          <a:xfrm>
            <a:off x="4724400" y="8343900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5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830C01-D00B-B0F4-CC89-CEFE0EB46F22}"/>
              </a:ext>
            </a:extLst>
          </p:cNvPr>
          <p:cNvSpPr/>
          <p:nvPr/>
        </p:nvSpPr>
        <p:spPr>
          <a:xfrm>
            <a:off x="3657600" y="9125148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6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E5F417-9309-4C61-8CD1-776459EC2508}"/>
              </a:ext>
            </a:extLst>
          </p:cNvPr>
          <p:cNvSpPr txBox="1"/>
          <p:nvPr/>
        </p:nvSpPr>
        <p:spPr>
          <a:xfrm>
            <a:off x="12911281" y="1051796"/>
            <a:ext cx="4151273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[1] </a:t>
            </a:r>
            <a:r>
              <a:rPr lang="ko-KR" altLang="en-US" sz="2000" b="1"/>
              <a:t>네이버 지도</a:t>
            </a:r>
            <a:r>
              <a:rPr lang="en-US" altLang="ko-KR" sz="2000" b="1"/>
              <a:t>&amp; </a:t>
            </a:r>
            <a:r>
              <a:rPr lang="ko-KR" altLang="en-US" sz="2000" b="1"/>
              <a:t>마커</a:t>
            </a:r>
            <a:endParaRPr lang="en-US" altLang="ko-KR" sz="2000" b="1"/>
          </a:p>
          <a:p>
            <a:pPr marL="285750" indent="-285750">
              <a:buFontTx/>
              <a:buChar char="-"/>
            </a:pPr>
            <a:r>
              <a:rPr lang="ko-KR" altLang="en-US" sz="2000"/>
              <a:t>버튼 클릭 시 마커 정보 확인 창</a:t>
            </a:r>
            <a:endParaRPr lang="en-US" altLang="ko-KR" sz="2000"/>
          </a:p>
          <a:p>
            <a:pPr marL="285750" indent="-285750">
              <a:buFontTx/>
              <a:buChar char="-"/>
            </a:pPr>
            <a:r>
              <a:rPr lang="ko-KR" altLang="en-US" sz="2000"/>
              <a:t>네이버 </a:t>
            </a:r>
            <a:r>
              <a:rPr lang="en-US" altLang="ko-KR" sz="2000"/>
              <a:t>API </a:t>
            </a:r>
            <a:r>
              <a:rPr lang="ko-KR" altLang="en-US" sz="2000"/>
              <a:t>사용</a:t>
            </a:r>
            <a:endParaRPr lang="en-US" altLang="ko-KR" sz="2000"/>
          </a:p>
          <a:p>
            <a:endParaRPr lang="en-US" altLang="ko-KR" sz="2000"/>
          </a:p>
          <a:p>
            <a:r>
              <a:rPr lang="en-US" altLang="ko-KR" sz="2000" b="1"/>
              <a:t>[2] </a:t>
            </a:r>
            <a:r>
              <a:rPr lang="ko-KR" altLang="en-US" sz="2000" b="1"/>
              <a:t>마커 찍기 버튼</a:t>
            </a:r>
            <a:endParaRPr lang="en-US" altLang="ko-KR" sz="2000" b="1"/>
          </a:p>
          <a:p>
            <a:pPr marL="285750" indent="-285750">
              <a:buFontTx/>
              <a:buChar char="-"/>
            </a:pPr>
            <a:r>
              <a:rPr lang="ko-KR" altLang="en-US" sz="2000"/>
              <a:t>버튼을 끌어와서 지도에 마커 두기</a:t>
            </a:r>
            <a:endParaRPr lang="en-US" altLang="ko-KR" sz="2000"/>
          </a:p>
          <a:p>
            <a:pPr marL="285750" indent="-285750">
              <a:buFontTx/>
              <a:buChar char="-"/>
            </a:pPr>
            <a:r>
              <a:rPr lang="ko-KR" altLang="en-US" sz="2000"/>
              <a:t>마커를 끌어 왔다면 마커 정보 입력창 이동</a:t>
            </a:r>
            <a:endParaRPr lang="en-US" altLang="ko-KR" sz="2000"/>
          </a:p>
          <a:p>
            <a:endParaRPr lang="en-US" altLang="ko-KR" sz="2000"/>
          </a:p>
          <a:p>
            <a:r>
              <a:rPr lang="en-US" altLang="ko-KR" sz="2000" b="1"/>
              <a:t>[3] </a:t>
            </a:r>
            <a:r>
              <a:rPr lang="ko-KR" altLang="en-US" sz="2000" b="1"/>
              <a:t>내 위치 이동 버튼</a:t>
            </a:r>
            <a:endParaRPr lang="en-US" altLang="ko-KR" sz="2000" b="1"/>
          </a:p>
          <a:p>
            <a:pPr marL="285750" indent="-285750">
              <a:buFontTx/>
              <a:buChar char="-"/>
            </a:pPr>
            <a:r>
              <a:rPr lang="ko-KR" altLang="en-US" sz="2000"/>
              <a:t>현재 내 </a:t>
            </a:r>
            <a:r>
              <a:rPr lang="en-US" altLang="ko-KR" sz="2000"/>
              <a:t>GPS </a:t>
            </a:r>
            <a:r>
              <a:rPr lang="ko-KR" altLang="en-US" sz="2000"/>
              <a:t>위치로 지도 이동</a:t>
            </a:r>
            <a:endParaRPr lang="en-US" altLang="ko-KR" sz="2000"/>
          </a:p>
          <a:p>
            <a:pPr marL="285750" indent="-285750">
              <a:buFontTx/>
              <a:buChar char="-"/>
            </a:pPr>
            <a:endParaRPr lang="en-US" altLang="ko-KR" sz="2000"/>
          </a:p>
          <a:p>
            <a:r>
              <a:rPr lang="en-US" altLang="ko-KR" sz="2000" b="1"/>
              <a:t>[4] Bottom Sheet</a:t>
            </a:r>
          </a:p>
          <a:p>
            <a:pPr marL="285750" indent="-285750">
              <a:buFontTx/>
              <a:buChar char="-"/>
            </a:pPr>
            <a:r>
              <a:rPr lang="ko-KR" altLang="en-US" sz="2000"/>
              <a:t>위로 끌어 올리면 마커 정보 화면 표시</a:t>
            </a:r>
            <a:endParaRPr lang="en-US" altLang="ko-KR" sz="2000"/>
          </a:p>
          <a:p>
            <a:pPr marL="285750" indent="-285750">
              <a:buFontTx/>
              <a:buChar char="-"/>
            </a:pPr>
            <a:endParaRPr lang="en-US" altLang="ko-KR" sz="2000"/>
          </a:p>
          <a:p>
            <a:r>
              <a:rPr lang="en-US" altLang="ko-KR" sz="2000" b="1"/>
              <a:t>[5] </a:t>
            </a:r>
            <a:r>
              <a:rPr lang="ko-KR" altLang="en-US" sz="2000" b="1"/>
              <a:t>마커 정보</a:t>
            </a:r>
            <a:endParaRPr lang="en-US" altLang="ko-KR" sz="2000" b="1"/>
          </a:p>
          <a:p>
            <a:r>
              <a:rPr lang="en-US" altLang="ko-KR" sz="2000"/>
              <a:t>- </a:t>
            </a:r>
            <a:r>
              <a:rPr lang="ko-KR" altLang="en-US" sz="2000"/>
              <a:t>지금까지 작성한 마커 내용 확인 가능</a:t>
            </a:r>
            <a:endParaRPr lang="en-US" altLang="ko-KR" sz="2000"/>
          </a:p>
          <a:p>
            <a:endParaRPr lang="en-US" altLang="ko-KR" sz="2000"/>
          </a:p>
          <a:p>
            <a:r>
              <a:rPr lang="en-US" altLang="ko-KR" sz="2000" b="1"/>
              <a:t>[6] </a:t>
            </a:r>
            <a:r>
              <a:rPr lang="ko-KR" altLang="en-US" sz="2000" b="1"/>
              <a:t>네이게이션 바</a:t>
            </a:r>
            <a:endParaRPr lang="en-US" altLang="ko-KR" sz="2000" b="1"/>
          </a:p>
          <a:p>
            <a:r>
              <a:rPr lang="en-US" altLang="ko-KR" sz="2000"/>
              <a:t>- </a:t>
            </a:r>
            <a:r>
              <a:rPr lang="ko-KR" altLang="en-US" sz="2000"/>
              <a:t>지도</a:t>
            </a:r>
            <a:r>
              <a:rPr lang="en-US" altLang="ko-KR" sz="2000"/>
              <a:t>, </a:t>
            </a:r>
            <a:r>
              <a:rPr lang="ko-KR" altLang="en-US" sz="2000"/>
              <a:t>여행지 추천</a:t>
            </a:r>
            <a:r>
              <a:rPr lang="en-US" altLang="ko-KR" sz="2000"/>
              <a:t>, </a:t>
            </a:r>
            <a:r>
              <a:rPr lang="ko-KR" altLang="en-US" sz="2000"/>
              <a:t>내 정보</a:t>
            </a:r>
            <a:r>
              <a:rPr lang="en-US" altLang="ko-KR" sz="2000"/>
              <a:t>, </a:t>
            </a:r>
            <a:r>
              <a:rPr lang="ko-KR" altLang="en-US" sz="2000"/>
              <a:t>일정 화면으로 이동 가능</a:t>
            </a:r>
            <a:endParaRPr lang="en-US" altLang="ko-KR" sz="2000"/>
          </a:p>
          <a:p>
            <a:pPr marL="285750" indent="-285750">
              <a:buFontTx/>
              <a:buChar char="-"/>
            </a:pPr>
            <a:endParaRPr lang="en-US" altLang="ko-KR" sz="2000" b="1"/>
          </a:p>
          <a:p>
            <a:pPr marL="285750" indent="-285750">
              <a:buFontTx/>
              <a:buChar char="-"/>
            </a:pPr>
            <a:endParaRPr lang="en-US" altLang="ko-KR" sz="2000" b="1"/>
          </a:p>
        </p:txBody>
      </p:sp>
    </p:spTree>
    <p:extLst>
      <p:ext uri="{BB962C8B-B14F-4D97-AF65-F5344CB8AC3E}">
        <p14:creationId xmlns:p14="http://schemas.microsoft.com/office/powerpoint/2010/main" val="3068573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168F4-8048-A8A9-8D2B-94F23A6BD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1267C0FD-6E0D-65BA-15C8-09850F346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342FECBE-2363-EAD1-D3AB-8EBC8E68335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161B7CB-8C3B-5BC1-B2CC-5F8D3EEF85F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6D88426D-3336-7F1E-A1C4-2C8F3B8DFE7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449B5890-E0FD-0265-BF9F-62BDB8FBC7C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111B619-D514-31E1-9AE1-5D33F84143A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9F508419-8975-2C9A-DC6D-E94A6C1A5AC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D99D547-29F6-B950-AFDB-87679F69E57F}"/>
              </a:ext>
            </a:extLst>
          </p:cNvPr>
          <p:cNvSpPr txBox="1">
            <a:spLocks/>
          </p:cNvSpPr>
          <p:nvPr/>
        </p:nvSpPr>
        <p:spPr>
          <a:xfrm>
            <a:off x="0" y="329"/>
            <a:ext cx="13444023" cy="6981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9FB41D-BA37-D669-5DF2-D12BC8B2F4FB}"/>
              </a:ext>
            </a:extLst>
          </p:cNvPr>
          <p:cNvSpPr/>
          <p:nvPr/>
        </p:nvSpPr>
        <p:spPr>
          <a:xfrm>
            <a:off x="0" y="0"/>
            <a:ext cx="12573000" cy="698170"/>
          </a:xfrm>
          <a:prstGeom prst="rect">
            <a:avLst/>
          </a:prstGeom>
          <a:solidFill>
            <a:srgbClr val="486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17891C-E0F9-9D67-AEE9-7CE320E6BA9F}"/>
              </a:ext>
            </a:extLst>
          </p:cNvPr>
          <p:cNvSpPr/>
          <p:nvPr/>
        </p:nvSpPr>
        <p:spPr>
          <a:xfrm>
            <a:off x="12573000" y="0"/>
            <a:ext cx="5711588" cy="698170"/>
          </a:xfrm>
          <a:prstGeom prst="rect">
            <a:avLst/>
          </a:prstGeom>
          <a:solidFill>
            <a:srgbClr val="1B5B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FF800-57B3-E76B-2F66-5AD3DF4FDE1C}"/>
              </a:ext>
            </a:extLst>
          </p:cNvPr>
          <p:cNvSpPr txBox="1"/>
          <p:nvPr/>
        </p:nvSpPr>
        <p:spPr>
          <a:xfrm>
            <a:off x="304800" y="-254000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화면 설계서 </a:t>
            </a:r>
            <a:r>
              <a:rPr lang="en-US" altLang="ko-KR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– </a:t>
            </a: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마커 정보 화면</a:t>
            </a:r>
            <a:endParaRPr lang="en-US" altLang="ko-KR" sz="2400" b="1" i="0" u="none" strike="noStrike">
              <a:solidFill>
                <a:schemeClr val="bg1">
                  <a:alpha val="85098"/>
                </a:scheme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F2031-DD6F-E703-FC33-87052297C8A3}"/>
              </a:ext>
            </a:extLst>
          </p:cNvPr>
          <p:cNvSpPr/>
          <p:nvPr/>
        </p:nvSpPr>
        <p:spPr>
          <a:xfrm>
            <a:off x="12573000" y="698170"/>
            <a:ext cx="5715000" cy="949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0D2061-45A2-3CD0-A3D6-4EDBAE8FF08B}"/>
              </a:ext>
            </a:extLst>
          </p:cNvPr>
          <p:cNvSpPr txBox="1"/>
          <p:nvPr/>
        </p:nvSpPr>
        <p:spPr>
          <a:xfrm>
            <a:off x="12765127" y="-298520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설명</a:t>
            </a:r>
            <a:endParaRPr lang="en-US" altLang="ko-KR" sz="2400" b="1" i="0" u="none" strike="noStrike">
              <a:solidFill>
                <a:schemeClr val="bg1">
                  <a:alpha val="85098"/>
                </a:scheme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D48A87D-488F-DCB2-3E8F-F7983D5C159F}"/>
              </a:ext>
            </a:extLst>
          </p:cNvPr>
          <p:cNvSpPr/>
          <p:nvPr/>
        </p:nvSpPr>
        <p:spPr>
          <a:xfrm>
            <a:off x="5956609" y="3818739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606921-71A7-E2BC-BCD9-DADE99F7A25A}"/>
              </a:ext>
            </a:extLst>
          </p:cNvPr>
          <p:cNvSpPr/>
          <p:nvPr/>
        </p:nvSpPr>
        <p:spPr>
          <a:xfrm>
            <a:off x="4107976" y="6051254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8C4D85-4842-8E7C-0AEB-23C5567733A2}"/>
              </a:ext>
            </a:extLst>
          </p:cNvPr>
          <p:cNvSpPr/>
          <p:nvPr/>
        </p:nvSpPr>
        <p:spPr>
          <a:xfrm>
            <a:off x="4114800" y="6807135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8638005-B546-9EEB-82CD-876D89686863}"/>
              </a:ext>
            </a:extLst>
          </p:cNvPr>
          <p:cNvSpPr/>
          <p:nvPr/>
        </p:nvSpPr>
        <p:spPr>
          <a:xfrm>
            <a:off x="6420633" y="7734300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4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B7594C1-723F-6FB4-B0D5-6BA9B00147C3}"/>
              </a:ext>
            </a:extLst>
          </p:cNvPr>
          <p:cNvSpPr/>
          <p:nvPr/>
        </p:nvSpPr>
        <p:spPr>
          <a:xfrm>
            <a:off x="4724400" y="8343900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5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A60C671-032C-560A-33AB-4CC7E83CFF85}"/>
              </a:ext>
            </a:extLst>
          </p:cNvPr>
          <p:cNvSpPr/>
          <p:nvPr/>
        </p:nvSpPr>
        <p:spPr>
          <a:xfrm>
            <a:off x="3657600" y="9125148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6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pic>
        <p:nvPicPr>
          <p:cNvPr id="2" name="그림 1" descr="스크린샷, 텍스트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6028C2E3-03A8-BC80-CAF0-4BC017B1C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952170"/>
            <a:ext cx="4605915" cy="913158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51E73DE-F2A3-DE2E-96A4-A42A82C1688C}"/>
              </a:ext>
            </a:extLst>
          </p:cNvPr>
          <p:cNvSpPr/>
          <p:nvPr/>
        </p:nvSpPr>
        <p:spPr>
          <a:xfrm>
            <a:off x="4572000" y="2730171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C13A0C-CA39-3958-7615-902882A515B3}"/>
              </a:ext>
            </a:extLst>
          </p:cNvPr>
          <p:cNvSpPr txBox="1"/>
          <p:nvPr/>
        </p:nvSpPr>
        <p:spPr>
          <a:xfrm>
            <a:off x="12877800" y="1224374"/>
            <a:ext cx="4696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[1] </a:t>
            </a:r>
            <a:r>
              <a:rPr lang="ko-KR" altLang="en-US" sz="2000" b="1"/>
              <a:t>마커 정보</a:t>
            </a:r>
            <a:endParaRPr lang="en-US" altLang="ko-KR" sz="2000" b="1"/>
          </a:p>
          <a:p>
            <a:pPr marL="285750" indent="-285750">
              <a:buFontTx/>
              <a:buChar char="-"/>
            </a:pPr>
            <a:r>
              <a:rPr lang="ko-KR" altLang="en-US" sz="2000"/>
              <a:t>지금까지 작성한 마커 정보 내역</a:t>
            </a:r>
            <a:r>
              <a:rPr lang="en-US" altLang="ko-KR" sz="2000"/>
              <a:t> </a:t>
            </a:r>
            <a:r>
              <a:rPr lang="ko-KR" altLang="en-US" sz="2000"/>
              <a:t>확인</a:t>
            </a:r>
            <a:endParaRPr lang="en-US" altLang="ko-KR" sz="2000"/>
          </a:p>
          <a:p>
            <a:pPr marL="285750" indent="-285750">
              <a:buFontTx/>
              <a:buChar char="-"/>
            </a:pPr>
            <a:r>
              <a:rPr lang="ko-KR" altLang="en-US" sz="2000"/>
              <a:t>클릭 시 해당 마커로 이동</a:t>
            </a:r>
            <a:endParaRPr lang="en-US" altLang="ko-KR" sz="2000"/>
          </a:p>
          <a:p>
            <a:pPr marL="285750" indent="-285750">
              <a:buFontTx/>
              <a:buChar char="-"/>
            </a:pPr>
            <a:endParaRPr lang="en-US" altLang="ko-KR" sz="2000" b="1"/>
          </a:p>
        </p:txBody>
      </p:sp>
    </p:spTree>
    <p:extLst>
      <p:ext uri="{BB962C8B-B14F-4D97-AF65-F5344CB8AC3E}">
        <p14:creationId xmlns:p14="http://schemas.microsoft.com/office/powerpoint/2010/main" val="1219788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33B9D-C13E-5D97-49AB-121FD29DC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ACD16568-E620-9AE1-CCA6-7609B002C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F9C6A7FF-D116-0663-FE72-EF09212661C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02BFD58F-6C2B-AE85-D305-BD347BD0E47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AC83E9E5-E00E-9272-0688-E3222583965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96166D3C-26B1-FD46-8F7F-42EFACFF3B0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4A85123C-EE67-C5C0-74DD-381B5E14EFC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8555EBFC-2C8A-51A9-3277-486805DA18F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7BEF110-AC20-EAF1-40B7-71A253B072E2}"/>
              </a:ext>
            </a:extLst>
          </p:cNvPr>
          <p:cNvSpPr txBox="1">
            <a:spLocks/>
          </p:cNvSpPr>
          <p:nvPr/>
        </p:nvSpPr>
        <p:spPr>
          <a:xfrm>
            <a:off x="0" y="329"/>
            <a:ext cx="13444023" cy="6981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9A5750-C0FC-6B64-0E51-616CA20BC148}"/>
              </a:ext>
            </a:extLst>
          </p:cNvPr>
          <p:cNvSpPr/>
          <p:nvPr/>
        </p:nvSpPr>
        <p:spPr>
          <a:xfrm>
            <a:off x="0" y="0"/>
            <a:ext cx="12573000" cy="698170"/>
          </a:xfrm>
          <a:prstGeom prst="rect">
            <a:avLst/>
          </a:prstGeom>
          <a:solidFill>
            <a:srgbClr val="486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1F98D9-07B9-19B9-8D3B-F626073F508A}"/>
              </a:ext>
            </a:extLst>
          </p:cNvPr>
          <p:cNvSpPr/>
          <p:nvPr/>
        </p:nvSpPr>
        <p:spPr>
          <a:xfrm>
            <a:off x="12573000" y="0"/>
            <a:ext cx="5711588" cy="698170"/>
          </a:xfrm>
          <a:prstGeom prst="rect">
            <a:avLst/>
          </a:prstGeom>
          <a:solidFill>
            <a:srgbClr val="1B5B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32FEF-C001-4885-EDC4-1AE949F6F1B2}"/>
              </a:ext>
            </a:extLst>
          </p:cNvPr>
          <p:cNvSpPr txBox="1"/>
          <p:nvPr/>
        </p:nvSpPr>
        <p:spPr>
          <a:xfrm>
            <a:off x="304800" y="-254000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화면 설계서 </a:t>
            </a:r>
            <a:r>
              <a:rPr lang="en-US" altLang="ko-KR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– </a:t>
            </a: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여행 추천 화면</a:t>
            </a:r>
            <a:endParaRPr lang="en-US" altLang="ko-KR" sz="2400" b="1" i="0" u="none" strike="noStrike">
              <a:solidFill>
                <a:schemeClr val="bg1">
                  <a:alpha val="85098"/>
                </a:scheme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3ABCF5-2D7E-DC3F-594C-A219E77DD83C}"/>
              </a:ext>
            </a:extLst>
          </p:cNvPr>
          <p:cNvSpPr/>
          <p:nvPr/>
        </p:nvSpPr>
        <p:spPr>
          <a:xfrm>
            <a:off x="12573000" y="698170"/>
            <a:ext cx="5715000" cy="949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432753-01E3-0977-E0F5-D698F478D09B}"/>
              </a:ext>
            </a:extLst>
          </p:cNvPr>
          <p:cNvSpPr txBox="1"/>
          <p:nvPr/>
        </p:nvSpPr>
        <p:spPr>
          <a:xfrm>
            <a:off x="12765127" y="-298520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설명</a:t>
            </a:r>
            <a:endParaRPr lang="en-US" altLang="ko-KR" sz="2400" b="1" i="0" u="none" strike="noStrike">
              <a:solidFill>
                <a:schemeClr val="bg1">
                  <a:alpha val="85098"/>
                </a:scheme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0F63A2B-6F36-E888-00D5-82844F65C497}"/>
              </a:ext>
            </a:extLst>
          </p:cNvPr>
          <p:cNvSpPr/>
          <p:nvPr/>
        </p:nvSpPr>
        <p:spPr>
          <a:xfrm>
            <a:off x="3657600" y="9125148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6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3D5272-F85A-2584-25D9-9873CB3A19CA}"/>
              </a:ext>
            </a:extLst>
          </p:cNvPr>
          <p:cNvSpPr txBox="1"/>
          <p:nvPr/>
        </p:nvSpPr>
        <p:spPr>
          <a:xfrm>
            <a:off x="12911281" y="1051796"/>
            <a:ext cx="415127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[1] </a:t>
            </a:r>
            <a:r>
              <a:rPr lang="ko-KR" altLang="en-US" sz="2000" b="1"/>
              <a:t>대화 내용 입력</a:t>
            </a:r>
            <a:endParaRPr lang="en-US" altLang="ko-KR" sz="2000" b="1"/>
          </a:p>
          <a:p>
            <a:pPr marL="342900" indent="-342900">
              <a:buFontTx/>
              <a:buChar char="-"/>
            </a:pPr>
            <a:r>
              <a:rPr lang="ko-KR" altLang="en-US" sz="2000">
                <a:latin typeface="+mj-ea"/>
                <a:ea typeface="+mj-ea"/>
              </a:rPr>
              <a:t>총 </a:t>
            </a:r>
            <a:r>
              <a:rPr lang="en-US" altLang="ko-KR" sz="2000">
                <a:latin typeface="+mj-ea"/>
                <a:ea typeface="+mj-ea"/>
              </a:rPr>
              <a:t>200</a:t>
            </a:r>
            <a:r>
              <a:rPr lang="ko-KR" altLang="en-US" sz="2000">
                <a:latin typeface="+mj-ea"/>
                <a:ea typeface="+mj-ea"/>
              </a:rPr>
              <a:t>자 까지 입력 가능</a:t>
            </a:r>
            <a:endParaRPr lang="en-US" altLang="ko-KR" sz="2000">
              <a:latin typeface="+mj-ea"/>
              <a:ea typeface="+mj-ea"/>
            </a:endParaRPr>
          </a:p>
          <a:p>
            <a:pPr marL="342900" indent="-342900">
              <a:buFontTx/>
              <a:buChar char="-"/>
            </a:pPr>
            <a:r>
              <a:rPr lang="ko-KR" altLang="en-US" sz="2000">
                <a:latin typeface="+mj-ea"/>
                <a:ea typeface="+mj-ea"/>
              </a:rPr>
              <a:t>영문</a:t>
            </a:r>
            <a:r>
              <a:rPr lang="en-US" altLang="ko-KR" sz="2000">
                <a:latin typeface="+mj-ea"/>
                <a:ea typeface="+mj-ea"/>
              </a:rPr>
              <a:t>,</a:t>
            </a:r>
            <a:r>
              <a:rPr lang="ko-KR" altLang="en-US" sz="2000">
                <a:latin typeface="+mj-ea"/>
                <a:ea typeface="+mj-ea"/>
              </a:rPr>
              <a:t>한글 가능</a:t>
            </a:r>
            <a:endParaRPr lang="en-US" altLang="ko-KR" sz="2000">
              <a:latin typeface="+mj-ea"/>
              <a:ea typeface="+mj-ea"/>
            </a:endParaRPr>
          </a:p>
          <a:p>
            <a:pPr marL="342900" indent="-342900">
              <a:buFontTx/>
              <a:buChar char="-"/>
            </a:pPr>
            <a:r>
              <a:rPr lang="ko-KR" altLang="en-US" sz="2000">
                <a:latin typeface="+mj-ea"/>
                <a:ea typeface="+mj-ea"/>
              </a:rPr>
              <a:t>특수문자 가능 </a:t>
            </a:r>
            <a:endParaRPr lang="en-US" altLang="ko-KR" sz="2000">
              <a:latin typeface="+mj-ea"/>
              <a:ea typeface="+mj-ea"/>
            </a:endParaRPr>
          </a:p>
          <a:p>
            <a:pPr marL="342900" indent="-342900">
              <a:buFontTx/>
              <a:buChar char="-"/>
            </a:pPr>
            <a:endParaRPr lang="en-US" altLang="ko-KR" sz="2000" b="1"/>
          </a:p>
          <a:p>
            <a:r>
              <a:rPr lang="en-US" altLang="ko-KR" sz="2000" b="1"/>
              <a:t>[2] </a:t>
            </a:r>
            <a:r>
              <a:rPr lang="ko-KR" altLang="en-US" sz="2000" b="1"/>
              <a:t>전송 버튼</a:t>
            </a:r>
            <a:endParaRPr lang="en-US" altLang="ko-KR" sz="2000" b="1"/>
          </a:p>
          <a:p>
            <a:pPr marL="342900" indent="-342900">
              <a:buFontTx/>
              <a:buChar char="-"/>
            </a:pPr>
            <a:r>
              <a:rPr lang="ko-KR" altLang="en-US" sz="2000"/>
              <a:t>버튼 클릭시 대화 내용 전송</a:t>
            </a:r>
            <a:endParaRPr lang="en-US" altLang="ko-KR" sz="2000"/>
          </a:p>
          <a:p>
            <a:pPr marL="342900" indent="-342900">
              <a:buFontTx/>
              <a:buChar char="-"/>
            </a:pPr>
            <a:endParaRPr lang="en-US" altLang="ko-KR" sz="2000"/>
          </a:p>
          <a:p>
            <a:r>
              <a:rPr lang="en-US" altLang="ko-KR" sz="2000" b="1"/>
              <a:t>[3] </a:t>
            </a:r>
            <a:r>
              <a:rPr lang="ko-KR" altLang="en-US" sz="2000" b="1"/>
              <a:t>대화 창</a:t>
            </a:r>
            <a:endParaRPr lang="en-US" altLang="ko-KR" sz="2000" b="1"/>
          </a:p>
          <a:p>
            <a:pPr marL="342900" indent="-342900">
              <a:buFontTx/>
              <a:buChar char="-"/>
            </a:pPr>
            <a:r>
              <a:rPr lang="en-US" altLang="ko-KR" sz="2000"/>
              <a:t>ChatGPT API</a:t>
            </a:r>
            <a:r>
              <a:rPr lang="ko-KR" altLang="en-US" sz="2000"/>
              <a:t> 사용</a:t>
            </a:r>
            <a:r>
              <a:rPr lang="en-US" altLang="ko-KR" sz="2000"/>
              <a:t>, </a:t>
            </a:r>
            <a:r>
              <a:rPr lang="ko-KR" altLang="en-US" sz="2000"/>
              <a:t>국내 여행지 </a:t>
            </a:r>
            <a:r>
              <a:rPr lang="en-US" altLang="ko-KR" sz="2000"/>
              <a:t>API </a:t>
            </a:r>
            <a:r>
              <a:rPr lang="ko-KR" altLang="en-US" sz="2000"/>
              <a:t>사용</a:t>
            </a:r>
            <a:endParaRPr lang="en-US" altLang="ko-KR" sz="2000"/>
          </a:p>
          <a:p>
            <a:pPr marL="342900" indent="-342900">
              <a:buFontTx/>
              <a:buChar char="-"/>
            </a:pPr>
            <a:endParaRPr lang="en-US" altLang="ko-KR" sz="2000" b="1"/>
          </a:p>
          <a:p>
            <a:pPr marL="285750" indent="-285750">
              <a:buFontTx/>
              <a:buChar char="-"/>
            </a:pPr>
            <a:endParaRPr lang="en-US" altLang="ko-KR" sz="2000" b="1"/>
          </a:p>
        </p:txBody>
      </p:sp>
      <p:pic>
        <p:nvPicPr>
          <p:cNvPr id="6" name="그림 5" descr="텍스트, 스크린샷, 계량기, 스마트폰이(가) 표시된 사진&#10;&#10;자동 생성된 설명">
            <a:extLst>
              <a:ext uri="{FF2B5EF4-FFF2-40B4-BE49-F238E27FC236}">
                <a16:creationId xmlns:a16="http://schemas.microsoft.com/office/drawing/2014/main" id="{5984FA3D-3F71-26F3-B196-F255515D9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769" y="933404"/>
            <a:ext cx="4605915" cy="922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78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87400" y="711200"/>
            <a:ext cx="467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800" b="1" i="0" u="none" strike="noStrike">
                <a:solidFill>
                  <a:srgbClr val="486EF3"/>
                </a:solidFill>
                <a:latin typeface="Happiness Sans Title"/>
              </a:rPr>
              <a:t>산학 프로젝트</a:t>
            </a:r>
            <a:r>
              <a:rPr lang="en-US" altLang="ko-KR" b="1">
                <a:solidFill>
                  <a:srgbClr val="486EF3"/>
                </a:solidFill>
                <a:latin typeface="Happiness Sans Title"/>
              </a:rPr>
              <a:t> 02</a:t>
            </a:r>
            <a:endParaRPr lang="en-US" sz="1800" b="1" i="0" u="none" strike="noStrike">
              <a:solidFill>
                <a:srgbClr val="486EF3"/>
              </a:solidFill>
              <a:latin typeface="Happiness Sans Titl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534900" y="1123950"/>
            <a:ext cx="5143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200" b="0" i="0" u="none" strike="noStrike" spc="100">
                <a:solidFill>
                  <a:srgbClr val="FFFFFF"/>
                </a:solidFill>
                <a:latin typeface="Happiness Sans Regular"/>
              </a:rPr>
              <a:t>SW TALENT TRAINING GUIDE  |  20XX.VER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1200" y="1079500"/>
            <a:ext cx="6807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b="0" i="0" u="none" strike="noStrike" spc="-200">
                <a:solidFill>
                  <a:srgbClr val="242424"/>
                </a:solidFill>
                <a:ea typeface="Happiness Sans Title"/>
              </a:rPr>
              <a:t>목차</a:t>
            </a:r>
            <a:endParaRPr lang="ko-KR" sz="7200" b="0" i="0" u="none" strike="noStrike" spc="-200">
              <a:solidFill>
                <a:srgbClr val="242424"/>
              </a:solidFill>
              <a:ea typeface="Happiness Sans Title"/>
            </a:endParaRP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C8B9F433-2210-0D69-5187-8A039E5AAF85}"/>
              </a:ext>
            </a:extLst>
          </p:cNvPr>
          <p:cNvSpPr txBox="1"/>
          <p:nvPr/>
        </p:nvSpPr>
        <p:spPr>
          <a:xfrm>
            <a:off x="8305800" y="1653886"/>
            <a:ext cx="5943600" cy="49374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500" b="1" i="0" u="none" strike="noStrike" spc="-100">
                <a:ea typeface="Happiness Sans Bold"/>
              </a:rPr>
              <a:t>01 </a:t>
            </a:r>
            <a:r>
              <a:rPr lang="ko-KR" altLang="en-US" sz="2500" b="0" i="0" u="none" strike="noStrike" spc="-100">
                <a:ea typeface="Happiness Sans Bold"/>
              </a:rPr>
              <a:t>프로젝트 계획서</a:t>
            </a:r>
            <a:endParaRPr lang="en-US" altLang="ko-KR" sz="2500" b="0" i="0" u="none" strike="noStrike" spc="-100">
              <a:ea typeface="Happiness Sans Bold"/>
            </a:endParaRPr>
          </a:p>
          <a:p>
            <a:pPr lvl="0">
              <a:lnSpc>
                <a:spcPct val="99600"/>
              </a:lnSpc>
            </a:pPr>
            <a:r>
              <a:rPr lang="ko-KR" altLang="en-US" sz="2400" spc="-100">
                <a:ea typeface="Happiness Sans Bold"/>
              </a:rPr>
              <a:t>   </a:t>
            </a:r>
            <a:r>
              <a:rPr lang="ko-KR" altLang="en-US" sz="2000" spc="-100">
                <a:ea typeface="Happiness Sans Bold"/>
              </a:rPr>
              <a:t>┖</a:t>
            </a:r>
            <a:r>
              <a:rPr lang="ko-KR" altLang="en-US" sz="2400" spc="-100">
                <a:ea typeface="Happiness Sans Bold"/>
              </a:rPr>
              <a:t> </a:t>
            </a:r>
            <a:r>
              <a:rPr lang="ko-KR" altLang="en-US" sz="2000" spc="-100">
                <a:latin typeface="+mj-ea"/>
                <a:ea typeface="+mj-ea"/>
              </a:rPr>
              <a:t>프로젝트 개요 및 목표</a:t>
            </a:r>
            <a:endParaRPr lang="en-US" altLang="ko-KR" sz="2000" spc="-100">
              <a:latin typeface="+mj-ea"/>
              <a:ea typeface="+mj-ea"/>
            </a:endParaRPr>
          </a:p>
          <a:p>
            <a:pPr lvl="0">
              <a:lnSpc>
                <a:spcPct val="99600"/>
              </a:lnSpc>
            </a:pPr>
            <a:endParaRPr lang="en-US" altLang="ko-KR" sz="2500" spc="-100">
              <a:ea typeface="Happiness Sans Bold"/>
            </a:endParaRPr>
          </a:p>
          <a:p>
            <a:pPr lvl="0">
              <a:lnSpc>
                <a:spcPct val="99600"/>
              </a:lnSpc>
            </a:pPr>
            <a:endParaRPr lang="en-US" altLang="ko-KR" sz="2500" b="0" i="0" u="none" strike="noStrike" spc="-100">
              <a:ea typeface="Happiness Sans Bold"/>
            </a:endParaRPr>
          </a:p>
          <a:p>
            <a:pPr>
              <a:lnSpc>
                <a:spcPct val="99600"/>
              </a:lnSpc>
            </a:pPr>
            <a:r>
              <a:rPr lang="en-US" altLang="ko-KR" sz="2500" b="1" spc="-100">
                <a:ea typeface="Happiness Sans Bold"/>
              </a:rPr>
              <a:t>02 </a:t>
            </a:r>
            <a:r>
              <a:rPr lang="ko-KR" altLang="en-US" sz="2500" b="1" spc="-100">
                <a:ea typeface="Happiness Sans Bold"/>
              </a:rPr>
              <a:t>벤치마킹 보고서</a:t>
            </a:r>
            <a:endParaRPr lang="en-US" altLang="ko-KR" sz="2500" b="1" spc="-100">
              <a:ea typeface="Happiness Sans Bold"/>
            </a:endParaRPr>
          </a:p>
          <a:p>
            <a:pPr>
              <a:lnSpc>
                <a:spcPct val="99600"/>
              </a:lnSpc>
            </a:pPr>
            <a:r>
              <a:rPr lang="ko-KR" altLang="en-US" sz="2400" spc="-100">
                <a:ea typeface="Happiness Sans Bold"/>
              </a:rPr>
              <a:t>   </a:t>
            </a:r>
            <a:r>
              <a:rPr lang="ko-KR" altLang="en-US" sz="2000" spc="-100">
                <a:ea typeface="Happiness Sans Bold"/>
              </a:rPr>
              <a:t>┖</a:t>
            </a:r>
            <a:r>
              <a:rPr lang="ko-KR" altLang="en-US" sz="2400" spc="-100">
                <a:ea typeface="Happiness Sans Bold"/>
              </a:rPr>
              <a:t> </a:t>
            </a:r>
            <a:r>
              <a:rPr lang="ko-KR" altLang="en-US" sz="2400" spc="-100">
                <a:latin typeface="+mj-ea"/>
                <a:ea typeface="+mj-ea"/>
              </a:rPr>
              <a:t>비슷한 앱 기능 조사</a:t>
            </a:r>
            <a:endParaRPr lang="en-US" altLang="ko-KR" sz="2500" b="0" i="0" u="none" strike="noStrike" spc="-100">
              <a:latin typeface="+mj-ea"/>
              <a:ea typeface="+mj-ea"/>
            </a:endParaRPr>
          </a:p>
          <a:p>
            <a:pPr>
              <a:lnSpc>
                <a:spcPct val="99600"/>
              </a:lnSpc>
            </a:pPr>
            <a:endParaRPr lang="en-US" altLang="ko-KR" sz="2500" b="0" i="0" u="none" strike="noStrike" spc="-100">
              <a:ea typeface="Happiness Sans Bold"/>
            </a:endParaRPr>
          </a:p>
          <a:p>
            <a:pPr>
              <a:lnSpc>
                <a:spcPct val="99600"/>
              </a:lnSpc>
            </a:pPr>
            <a:endParaRPr lang="en-US" altLang="ko-KR" sz="2500" b="0" i="0" u="none" strike="noStrike" spc="-100">
              <a:ea typeface="Happiness Sans Bold"/>
            </a:endParaRPr>
          </a:p>
          <a:p>
            <a:pPr lvl="0">
              <a:lnSpc>
                <a:spcPct val="99600"/>
              </a:lnSpc>
            </a:pPr>
            <a:r>
              <a:rPr lang="en-US" altLang="ko-KR" sz="2500" b="1" i="0" u="none" strike="noStrike" spc="-100">
                <a:ea typeface="Happiness Sans Bold"/>
              </a:rPr>
              <a:t>03 WBS</a:t>
            </a:r>
          </a:p>
          <a:p>
            <a:pPr lvl="0">
              <a:lnSpc>
                <a:spcPct val="99600"/>
              </a:lnSpc>
            </a:pPr>
            <a:r>
              <a:rPr lang="ko-KR" altLang="en-US" sz="2000" spc="-100">
                <a:ea typeface="Happiness Sans Bold"/>
              </a:rPr>
              <a:t>   </a:t>
            </a:r>
            <a:r>
              <a:rPr lang="ko-KR" altLang="en-US" sz="2000" spc="-100">
                <a:latin typeface="+mj-ea"/>
                <a:ea typeface="+mj-ea"/>
              </a:rPr>
              <a:t>┖ 작업 분류 및 일정 관리</a:t>
            </a:r>
            <a:endParaRPr lang="en-US" altLang="ko-KR" sz="2000" b="1" spc="-100">
              <a:latin typeface="+mj-ea"/>
              <a:ea typeface="+mj-ea"/>
            </a:endParaRPr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03F2EC7E-5251-C5EE-0C26-DCA8B1431718}"/>
              </a:ext>
            </a:extLst>
          </p:cNvPr>
          <p:cNvSpPr txBox="1"/>
          <p:nvPr/>
        </p:nvSpPr>
        <p:spPr>
          <a:xfrm>
            <a:off x="12268200" y="1790700"/>
            <a:ext cx="5943600" cy="49374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500" b="1" i="0" u="none" strike="noStrike" spc="-100">
                <a:ea typeface="Happiness Sans Bold"/>
              </a:rPr>
              <a:t>04 </a:t>
            </a:r>
            <a:r>
              <a:rPr lang="ko-KR" altLang="en-US" sz="2500" b="1" i="0" u="none" strike="noStrike" spc="-100">
                <a:ea typeface="Happiness Sans Bold"/>
              </a:rPr>
              <a:t>주간 회의록</a:t>
            </a:r>
            <a:endParaRPr lang="en-US" altLang="ko-KR" sz="2500" b="0" i="0" u="none" strike="noStrike" spc="-100">
              <a:ea typeface="Happiness Sans Bold"/>
            </a:endParaRPr>
          </a:p>
          <a:p>
            <a:pPr lvl="0">
              <a:lnSpc>
                <a:spcPct val="99600"/>
              </a:lnSpc>
            </a:pPr>
            <a:r>
              <a:rPr lang="ko-KR" altLang="en-US" sz="2400" spc="-100">
                <a:ea typeface="Happiness Sans Bold"/>
              </a:rPr>
              <a:t>   </a:t>
            </a:r>
            <a:r>
              <a:rPr lang="ko-KR" altLang="en-US" sz="2000" spc="-100">
                <a:ea typeface="Happiness Sans Bold"/>
              </a:rPr>
              <a:t>┖</a:t>
            </a:r>
            <a:r>
              <a:rPr lang="ko-KR" altLang="en-US" sz="2400" spc="-100">
                <a:ea typeface="Happiness Sans Bold"/>
              </a:rPr>
              <a:t> </a:t>
            </a:r>
            <a:r>
              <a:rPr lang="ko-KR" altLang="en-US" sz="2000" spc="-100">
                <a:latin typeface="+mj-ea"/>
                <a:ea typeface="+mj-ea"/>
              </a:rPr>
              <a:t>주간 진행 사항 및 이슈 점검</a:t>
            </a:r>
            <a:endParaRPr lang="en-US" altLang="ko-KR" sz="2500" spc="-100">
              <a:latin typeface="+mj-ea"/>
              <a:ea typeface="+mj-ea"/>
            </a:endParaRPr>
          </a:p>
          <a:p>
            <a:pPr lvl="0">
              <a:lnSpc>
                <a:spcPct val="99600"/>
              </a:lnSpc>
            </a:pPr>
            <a:endParaRPr lang="en-US" altLang="ko-KR" sz="2500" b="0" i="0" u="none" strike="noStrike" spc="-100">
              <a:ea typeface="Happiness Sans Bold"/>
            </a:endParaRPr>
          </a:p>
          <a:p>
            <a:pPr lvl="0">
              <a:lnSpc>
                <a:spcPct val="99600"/>
              </a:lnSpc>
            </a:pPr>
            <a:endParaRPr lang="en-US" altLang="ko-KR" sz="2500" b="0" i="0" u="none" strike="noStrike" spc="-100">
              <a:ea typeface="Happiness Sans Bold"/>
            </a:endParaRPr>
          </a:p>
          <a:p>
            <a:pPr>
              <a:lnSpc>
                <a:spcPct val="99600"/>
              </a:lnSpc>
            </a:pPr>
            <a:r>
              <a:rPr lang="en-US" altLang="ko-KR" sz="2500" b="1" spc="-100">
                <a:ea typeface="Happiness Sans Bold"/>
              </a:rPr>
              <a:t>05 </a:t>
            </a:r>
            <a:r>
              <a:rPr lang="ko-KR" altLang="en-US" sz="2500" b="1" spc="-100">
                <a:ea typeface="Happiness Sans Bold"/>
              </a:rPr>
              <a:t>요구분석서</a:t>
            </a:r>
            <a:endParaRPr lang="en-US" altLang="ko-KR" sz="2500" b="1" spc="-100">
              <a:ea typeface="Happiness Sans Bold"/>
            </a:endParaRPr>
          </a:p>
          <a:p>
            <a:pPr>
              <a:lnSpc>
                <a:spcPct val="99600"/>
              </a:lnSpc>
            </a:pPr>
            <a:r>
              <a:rPr lang="ko-KR" altLang="en-US" sz="2400" spc="-100">
                <a:ea typeface="Happiness Sans Bold"/>
              </a:rPr>
              <a:t>   </a:t>
            </a:r>
            <a:r>
              <a:rPr lang="ko-KR" altLang="en-US" sz="2000" spc="-100">
                <a:ea typeface="Happiness Sans Bold"/>
              </a:rPr>
              <a:t>┖</a:t>
            </a:r>
            <a:r>
              <a:rPr lang="ko-KR" altLang="en-US" sz="2400" spc="-100">
                <a:ea typeface="Happiness Sans Bold"/>
              </a:rPr>
              <a:t> </a:t>
            </a:r>
            <a:r>
              <a:rPr lang="ko-KR" altLang="en-US" sz="2000" spc="-100">
                <a:latin typeface="+mj-ea"/>
                <a:ea typeface="+mj-ea"/>
              </a:rPr>
              <a:t>요구사항 및 범위 정의</a:t>
            </a:r>
            <a:endParaRPr lang="en-US" altLang="ko-KR" sz="2500" b="0" i="0" u="none" strike="noStrike" spc="-100">
              <a:ea typeface="Happiness Sans Bold"/>
            </a:endParaRPr>
          </a:p>
          <a:p>
            <a:pPr>
              <a:lnSpc>
                <a:spcPct val="99600"/>
              </a:lnSpc>
            </a:pPr>
            <a:endParaRPr lang="en-US" altLang="ko-KR" sz="2500" b="0" i="0" u="none" strike="noStrike" spc="-100">
              <a:ea typeface="Happiness Sans Bold"/>
            </a:endParaRPr>
          </a:p>
          <a:p>
            <a:pPr>
              <a:lnSpc>
                <a:spcPct val="99600"/>
              </a:lnSpc>
            </a:pPr>
            <a:endParaRPr lang="en-US" altLang="ko-KR" sz="2500" b="0" i="0" u="none" strike="noStrike" spc="-100">
              <a:ea typeface="Happiness Sans Bold"/>
            </a:endParaRPr>
          </a:p>
          <a:p>
            <a:pPr lvl="0">
              <a:lnSpc>
                <a:spcPct val="99600"/>
              </a:lnSpc>
            </a:pPr>
            <a:r>
              <a:rPr lang="en-US" altLang="ko-KR" sz="2500" b="1" i="0" u="none" strike="noStrike" spc="-100">
                <a:ea typeface="Happiness Sans Bold"/>
              </a:rPr>
              <a:t>06 </a:t>
            </a:r>
            <a:r>
              <a:rPr lang="ko-KR" altLang="en-US" sz="2500" b="1" i="0" u="none" strike="noStrike" spc="-100">
                <a:ea typeface="Happiness Sans Bold"/>
              </a:rPr>
              <a:t>설계서</a:t>
            </a:r>
            <a:endParaRPr lang="en-US" altLang="ko-KR" sz="2500" b="1" i="0" u="none" strike="noStrike" spc="-100">
              <a:ea typeface="Happiness Sans Bold"/>
            </a:endParaRPr>
          </a:p>
          <a:p>
            <a:pPr lvl="0">
              <a:lnSpc>
                <a:spcPct val="99600"/>
              </a:lnSpc>
            </a:pPr>
            <a:r>
              <a:rPr lang="ko-KR" altLang="en-US" sz="2000" b="1" spc="-100">
                <a:latin typeface="+mj-ea"/>
                <a:ea typeface="+mj-ea"/>
              </a:rPr>
              <a:t>   ┖ </a:t>
            </a:r>
            <a:r>
              <a:rPr lang="ko-KR" altLang="en-US" sz="2000" spc="-100">
                <a:latin typeface="+mj-ea"/>
                <a:ea typeface="+mj-ea"/>
              </a:rPr>
              <a:t>시스템 아키텍처</a:t>
            </a:r>
            <a:r>
              <a:rPr lang="en-US" altLang="ko-KR" sz="2000" spc="-100">
                <a:latin typeface="+mj-ea"/>
                <a:ea typeface="+mj-ea"/>
              </a:rPr>
              <a:t>, </a:t>
            </a:r>
            <a:r>
              <a:rPr lang="ko-KR" altLang="en-US" sz="2000" spc="-100">
                <a:latin typeface="+mj-ea"/>
                <a:ea typeface="+mj-ea"/>
              </a:rPr>
              <a:t>어플리케이션 아키텍처</a:t>
            </a:r>
            <a:r>
              <a:rPr lang="en-US" altLang="ko-KR" sz="2000" spc="-100">
                <a:latin typeface="+mj-ea"/>
                <a:ea typeface="+mj-ea"/>
              </a:rPr>
              <a:t>,</a:t>
            </a:r>
          </a:p>
          <a:p>
            <a:pPr lvl="0">
              <a:lnSpc>
                <a:spcPct val="99600"/>
              </a:lnSpc>
            </a:pPr>
            <a:r>
              <a:rPr lang="en-US" altLang="ko-KR" sz="2000" spc="-100">
                <a:latin typeface="+mj-ea"/>
                <a:ea typeface="+mj-ea"/>
              </a:rPr>
              <a:t>       </a:t>
            </a:r>
            <a:r>
              <a:rPr lang="ko-KR" altLang="en-US" sz="2000" spc="-100">
                <a:latin typeface="+mj-ea"/>
                <a:ea typeface="+mj-ea"/>
              </a:rPr>
              <a:t>프로그램 명세서</a:t>
            </a:r>
            <a:r>
              <a:rPr lang="en-US" altLang="ko-KR" sz="2000" spc="-100">
                <a:latin typeface="+mj-ea"/>
                <a:ea typeface="+mj-ea"/>
              </a:rPr>
              <a:t>, </a:t>
            </a:r>
            <a:r>
              <a:rPr lang="ko-KR" altLang="en-US" sz="2000" spc="-100">
                <a:latin typeface="+mj-ea"/>
                <a:ea typeface="+mj-ea"/>
              </a:rPr>
              <a:t>화면설계서</a:t>
            </a:r>
            <a:r>
              <a:rPr lang="en-US" altLang="ko-KR" sz="2000" spc="-100">
                <a:latin typeface="+mj-ea"/>
                <a:ea typeface="+mj-ea"/>
              </a:rPr>
              <a:t>, DB</a:t>
            </a:r>
            <a:r>
              <a:rPr lang="ko-KR" altLang="en-US" sz="2000" spc="-100">
                <a:latin typeface="+mj-ea"/>
                <a:ea typeface="+mj-ea"/>
              </a:rPr>
              <a:t>설계서</a:t>
            </a:r>
            <a:endParaRPr lang="en-US" altLang="ko-KR" sz="2000" spc="-100">
              <a:latin typeface="+mj-ea"/>
              <a:ea typeface="+mj-ea"/>
            </a:endParaRPr>
          </a:p>
        </p:txBody>
      </p:sp>
      <p:pic>
        <p:nvPicPr>
          <p:cNvPr id="31" name="그림 30" descr="원, 로고, 엠블럼, 나침반이(가) 표시된 사진&#10;&#10;자동 생성된 설명">
            <a:extLst>
              <a:ext uri="{FF2B5EF4-FFF2-40B4-BE49-F238E27FC236}">
                <a16:creationId xmlns:a16="http://schemas.microsoft.com/office/drawing/2014/main" id="{08F3B60E-FD84-CA85-1AC6-CEAF1F184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7490">
            <a:off x="685042" y="5969000"/>
            <a:ext cx="6180667" cy="3708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24432-81F8-D4CE-5A64-5CDE9E32E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5C4F1C06-40E2-2A48-3E96-307E85DD7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163138B7-5963-12A5-EEDF-FD41B9E1CF2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3ACD479-A8F8-F248-ADF2-14411A8AA12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E33D0034-DBFE-4CFC-B430-9F1CAFD0967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7AB4DC4C-CD73-D886-1879-17D5064F679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DDFDB029-81C1-7AC3-369E-61BAA509FBC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2EB0076A-A439-0E5B-8832-01FB550B65B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991B1179-A549-61E2-6574-E6596A028F69}"/>
              </a:ext>
            </a:extLst>
          </p:cNvPr>
          <p:cNvSpPr txBox="1">
            <a:spLocks/>
          </p:cNvSpPr>
          <p:nvPr/>
        </p:nvSpPr>
        <p:spPr>
          <a:xfrm>
            <a:off x="0" y="329"/>
            <a:ext cx="13444023" cy="6981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857293-A41B-4A2B-C605-0D3AEBF2442E}"/>
              </a:ext>
            </a:extLst>
          </p:cNvPr>
          <p:cNvSpPr/>
          <p:nvPr/>
        </p:nvSpPr>
        <p:spPr>
          <a:xfrm>
            <a:off x="0" y="0"/>
            <a:ext cx="12573000" cy="698170"/>
          </a:xfrm>
          <a:prstGeom prst="rect">
            <a:avLst/>
          </a:prstGeom>
          <a:solidFill>
            <a:srgbClr val="486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9B551F-E2CD-46A1-2C61-2C880C22A2A4}"/>
              </a:ext>
            </a:extLst>
          </p:cNvPr>
          <p:cNvSpPr/>
          <p:nvPr/>
        </p:nvSpPr>
        <p:spPr>
          <a:xfrm>
            <a:off x="12573000" y="0"/>
            <a:ext cx="5711588" cy="698170"/>
          </a:xfrm>
          <a:prstGeom prst="rect">
            <a:avLst/>
          </a:prstGeom>
          <a:solidFill>
            <a:srgbClr val="1B5B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00346E-8710-8DDD-1B30-F2BA573FE28F}"/>
              </a:ext>
            </a:extLst>
          </p:cNvPr>
          <p:cNvSpPr txBox="1"/>
          <p:nvPr/>
        </p:nvSpPr>
        <p:spPr>
          <a:xfrm>
            <a:off x="304800" y="-254000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화면 설계서 </a:t>
            </a:r>
            <a:r>
              <a:rPr lang="en-US" altLang="ko-KR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– </a:t>
            </a: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여행 일정 화면</a:t>
            </a:r>
            <a:endParaRPr lang="en-US" altLang="ko-KR" sz="2400" b="1" i="0" u="none" strike="noStrike">
              <a:solidFill>
                <a:schemeClr val="bg1">
                  <a:alpha val="85098"/>
                </a:scheme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979EA5-2E28-726E-84AF-74093AADB665}"/>
              </a:ext>
            </a:extLst>
          </p:cNvPr>
          <p:cNvSpPr/>
          <p:nvPr/>
        </p:nvSpPr>
        <p:spPr>
          <a:xfrm>
            <a:off x="12573000" y="698170"/>
            <a:ext cx="5715000" cy="949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37C61C-3648-05C6-0B13-21561EA0191E}"/>
              </a:ext>
            </a:extLst>
          </p:cNvPr>
          <p:cNvSpPr txBox="1"/>
          <p:nvPr/>
        </p:nvSpPr>
        <p:spPr>
          <a:xfrm>
            <a:off x="12765127" y="-298520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설명</a:t>
            </a:r>
            <a:endParaRPr lang="en-US" altLang="ko-KR" sz="2400" b="1" i="0" u="none" strike="noStrike">
              <a:solidFill>
                <a:schemeClr val="bg1">
                  <a:alpha val="85098"/>
                </a:scheme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07E9D2E-09A7-FADD-A568-8913CE5C9E03}"/>
              </a:ext>
            </a:extLst>
          </p:cNvPr>
          <p:cNvSpPr/>
          <p:nvPr/>
        </p:nvSpPr>
        <p:spPr>
          <a:xfrm>
            <a:off x="3657600" y="9125148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6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pic>
        <p:nvPicPr>
          <p:cNvPr id="3" name="그림 2" descr="텍스트, 스크린샷, 전자제품, 전자 기기이(가) 표시된 사진&#10;&#10;자동 생성된 설명">
            <a:extLst>
              <a:ext uri="{FF2B5EF4-FFF2-40B4-BE49-F238E27FC236}">
                <a16:creationId xmlns:a16="http://schemas.microsoft.com/office/drawing/2014/main" id="{8D641CF4-05E1-4317-9C57-6BF2A47AA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40" y="952170"/>
            <a:ext cx="4646722" cy="9087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6CC8EB-E93E-B96A-F07A-490D7B217EB8}"/>
              </a:ext>
            </a:extLst>
          </p:cNvPr>
          <p:cNvSpPr txBox="1"/>
          <p:nvPr/>
        </p:nvSpPr>
        <p:spPr>
          <a:xfrm>
            <a:off x="12765127" y="1288766"/>
            <a:ext cx="4953000" cy="3581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[1] </a:t>
            </a:r>
            <a:r>
              <a:rPr lang="ko-KR" altLang="en-US" sz="2000" b="1"/>
              <a:t>달력 수정</a:t>
            </a:r>
            <a:endParaRPr lang="en-US" altLang="ko-KR" sz="2000" b="1"/>
          </a:p>
          <a:p>
            <a:pPr marL="285750" indent="-285750">
              <a:buFontTx/>
              <a:buChar char="-"/>
            </a:pPr>
            <a:r>
              <a:rPr lang="ko-KR" altLang="en-US" sz="2000"/>
              <a:t>클릭 시 달력 일정 수정 화면으로 이동</a:t>
            </a:r>
            <a:endParaRPr lang="en-US" altLang="ko-KR" sz="2000"/>
          </a:p>
          <a:p>
            <a:pPr marL="285750" indent="-285750">
              <a:buFontTx/>
              <a:buChar char="-"/>
            </a:pPr>
            <a:r>
              <a:rPr lang="ko-KR" altLang="en-US" sz="2000"/>
              <a:t>달력에는 추가한 일정 표시</a:t>
            </a:r>
            <a:endParaRPr lang="en-US" altLang="ko-KR" sz="2000"/>
          </a:p>
          <a:p>
            <a:endParaRPr lang="en-US" altLang="ko-KR" sz="2000" b="1"/>
          </a:p>
          <a:p>
            <a:r>
              <a:rPr lang="en-US" altLang="ko-KR" sz="2000" b="1"/>
              <a:t>[2] </a:t>
            </a:r>
            <a:r>
              <a:rPr lang="ko-KR" altLang="en-US" sz="2000" b="1"/>
              <a:t>오늘 일정</a:t>
            </a:r>
            <a:endParaRPr lang="en-US" altLang="ko-KR" sz="2000" b="1"/>
          </a:p>
          <a:p>
            <a:pPr marL="285750" indent="-285750">
              <a:buFontTx/>
              <a:buChar char="-"/>
            </a:pPr>
            <a:r>
              <a:rPr lang="ko-KR" altLang="en-US" sz="2000"/>
              <a:t>어떤 일정이 있는지 확인 가능</a:t>
            </a:r>
            <a:endParaRPr lang="en-US" altLang="ko-KR" sz="2000"/>
          </a:p>
          <a:p>
            <a:endParaRPr lang="en-US" altLang="ko-KR" sz="2000" b="1"/>
          </a:p>
          <a:p>
            <a:r>
              <a:rPr lang="en-US" altLang="ko-KR" sz="2000" b="1"/>
              <a:t>[3] </a:t>
            </a:r>
            <a:r>
              <a:rPr lang="ko-KR" altLang="en-US" sz="2000" b="1"/>
              <a:t>일정 추가 버튼</a:t>
            </a:r>
            <a:endParaRPr lang="en-US" altLang="ko-KR" sz="2000" b="1"/>
          </a:p>
          <a:p>
            <a:r>
              <a:rPr lang="en-US" altLang="ko-KR" sz="2000"/>
              <a:t>- </a:t>
            </a:r>
            <a:r>
              <a:rPr lang="ko-KR" altLang="en-US" sz="2000"/>
              <a:t>일정 추가 버튼 클릭 시 달력 수정 화면으로 이동</a:t>
            </a:r>
            <a:endParaRPr lang="en-US" altLang="ko-KR" sz="2000"/>
          </a:p>
          <a:p>
            <a:pPr marL="285750" indent="-285750">
              <a:buFontTx/>
              <a:buChar char="-"/>
            </a:pP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3803314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48B7A-D150-63BF-B943-F117B4920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7042AA2D-88E1-9EDD-0E31-3EED4EF1D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F9507DBF-461B-BEA7-6637-71370AD4AFE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E4655B74-48C9-67A1-B6DE-7F7E3405FD6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28B86608-E406-2EAD-FF98-61BA7291E10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1FB26473-B790-DF5E-88D7-46AF670976F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447B2D9-1291-1908-38EF-8AF4B6BE657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021D82E7-536B-5E67-C7CC-FBE3956A9EB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66C8A2A-C86A-E97A-9FAC-48B37D47B3DB}"/>
              </a:ext>
            </a:extLst>
          </p:cNvPr>
          <p:cNvSpPr txBox="1">
            <a:spLocks/>
          </p:cNvSpPr>
          <p:nvPr/>
        </p:nvSpPr>
        <p:spPr>
          <a:xfrm>
            <a:off x="0" y="329"/>
            <a:ext cx="13444023" cy="6981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A7968D-CA03-C046-E34A-F054E448F6B2}"/>
              </a:ext>
            </a:extLst>
          </p:cNvPr>
          <p:cNvSpPr/>
          <p:nvPr/>
        </p:nvSpPr>
        <p:spPr>
          <a:xfrm>
            <a:off x="0" y="0"/>
            <a:ext cx="12573000" cy="698170"/>
          </a:xfrm>
          <a:prstGeom prst="rect">
            <a:avLst/>
          </a:prstGeom>
          <a:solidFill>
            <a:srgbClr val="486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62B6E3-4ABD-6F2D-009B-FE48770B121B}"/>
              </a:ext>
            </a:extLst>
          </p:cNvPr>
          <p:cNvSpPr/>
          <p:nvPr/>
        </p:nvSpPr>
        <p:spPr>
          <a:xfrm>
            <a:off x="12573000" y="0"/>
            <a:ext cx="5711588" cy="698170"/>
          </a:xfrm>
          <a:prstGeom prst="rect">
            <a:avLst/>
          </a:prstGeom>
          <a:solidFill>
            <a:srgbClr val="1B5B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77C7C9-598B-56EC-C70B-8B71D516F6F0}"/>
              </a:ext>
            </a:extLst>
          </p:cNvPr>
          <p:cNvSpPr txBox="1"/>
          <p:nvPr/>
        </p:nvSpPr>
        <p:spPr>
          <a:xfrm>
            <a:off x="304800" y="-254000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화면 설계서 </a:t>
            </a:r>
            <a:r>
              <a:rPr lang="en-US" altLang="ko-KR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– </a:t>
            </a: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내 정보 화면</a:t>
            </a:r>
            <a:endParaRPr lang="en-US" altLang="ko-KR" sz="2400" b="1" i="0" u="none" strike="noStrike">
              <a:solidFill>
                <a:schemeClr val="bg1">
                  <a:alpha val="85098"/>
                </a:scheme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EAC134-8338-D4E0-FE16-BF23AF33851A}"/>
              </a:ext>
            </a:extLst>
          </p:cNvPr>
          <p:cNvSpPr/>
          <p:nvPr/>
        </p:nvSpPr>
        <p:spPr>
          <a:xfrm>
            <a:off x="12573000" y="698170"/>
            <a:ext cx="5715000" cy="949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342705-B55D-9D70-2F38-BC389F6D14DF}"/>
              </a:ext>
            </a:extLst>
          </p:cNvPr>
          <p:cNvSpPr txBox="1"/>
          <p:nvPr/>
        </p:nvSpPr>
        <p:spPr>
          <a:xfrm>
            <a:off x="12765127" y="-298520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4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설명</a:t>
            </a:r>
            <a:endParaRPr lang="en-US" altLang="ko-KR" sz="2400" b="1" i="0" u="none" strike="noStrike">
              <a:solidFill>
                <a:schemeClr val="bg1">
                  <a:alpha val="85098"/>
                </a:scheme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65C9859-06BE-3C75-86FC-FC2238453F5D}"/>
              </a:ext>
            </a:extLst>
          </p:cNvPr>
          <p:cNvSpPr/>
          <p:nvPr/>
        </p:nvSpPr>
        <p:spPr>
          <a:xfrm>
            <a:off x="3657600" y="9125148"/>
            <a:ext cx="457200" cy="4193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6</a:t>
            </a:r>
            <a:endParaRPr lang="ko-KR" altLang="en-US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pic>
        <p:nvPicPr>
          <p:cNvPr id="3" name="그림 2" descr="텍스트, 스크린샷, 전자제품, 전자 기기이(가) 표시된 사진&#10;&#10;자동 생성된 설명">
            <a:extLst>
              <a:ext uri="{FF2B5EF4-FFF2-40B4-BE49-F238E27FC236}">
                <a16:creationId xmlns:a16="http://schemas.microsoft.com/office/drawing/2014/main" id="{189CF310-A418-5F52-2BFA-BD187993D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40" y="952170"/>
            <a:ext cx="4646722" cy="9087836"/>
          </a:xfrm>
          <a:prstGeom prst="rect">
            <a:avLst/>
          </a:prstGeom>
        </p:spPr>
      </p:pic>
      <p:pic>
        <p:nvPicPr>
          <p:cNvPr id="4" name="그림 3" descr="텍스트, 스크린샷, 휴대 전화, 정보기기이(가) 표시된 사진&#10;&#10;자동 생성된 설명">
            <a:extLst>
              <a:ext uri="{FF2B5EF4-FFF2-40B4-BE49-F238E27FC236}">
                <a16:creationId xmlns:a16="http://schemas.microsoft.com/office/drawing/2014/main" id="{AB1BBC17-6050-00B8-A2F7-C4147D516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954" y="984179"/>
            <a:ext cx="4593408" cy="9066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B8D9C5-81A8-3B65-2E14-4E124135C58D}"/>
              </a:ext>
            </a:extLst>
          </p:cNvPr>
          <p:cNvSpPr txBox="1"/>
          <p:nvPr/>
        </p:nvSpPr>
        <p:spPr>
          <a:xfrm>
            <a:off x="12932819" y="1112694"/>
            <a:ext cx="38204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[1] </a:t>
            </a:r>
            <a:r>
              <a:rPr lang="ko-KR" altLang="en-US" sz="2000" b="1"/>
              <a:t>이름</a:t>
            </a:r>
            <a:endParaRPr lang="en-US" altLang="ko-KR" sz="2000" b="1"/>
          </a:p>
          <a:p>
            <a:pPr marL="285750" indent="-285750">
              <a:buFontTx/>
              <a:buChar char="-"/>
            </a:pPr>
            <a:r>
              <a:rPr lang="ko-KR" altLang="en-US" sz="2000"/>
              <a:t>이용자의 이름</a:t>
            </a:r>
            <a:endParaRPr lang="en-US" altLang="ko-KR" sz="2000"/>
          </a:p>
          <a:p>
            <a:pPr marL="285750" indent="-285750">
              <a:buFontTx/>
              <a:buChar char="-"/>
            </a:pPr>
            <a:r>
              <a:rPr lang="ko-KR" altLang="en-US" sz="2000"/>
              <a:t>한국 이름의 경우 </a:t>
            </a:r>
            <a:r>
              <a:rPr lang="en-US" altLang="ko-KR" sz="2000"/>
              <a:t>5 </a:t>
            </a:r>
            <a:r>
              <a:rPr lang="ko-KR" altLang="en-US" sz="2000"/>
              <a:t>글자 까지만</a:t>
            </a:r>
            <a:endParaRPr lang="en-US" altLang="ko-KR" sz="2000"/>
          </a:p>
          <a:p>
            <a:endParaRPr lang="en-US" altLang="ko-KR" sz="2000"/>
          </a:p>
          <a:p>
            <a:r>
              <a:rPr lang="en-US" altLang="ko-KR" sz="2000" b="1"/>
              <a:t>[2] </a:t>
            </a:r>
            <a:r>
              <a:rPr lang="ko-KR" altLang="en-US" sz="2000" b="1"/>
              <a:t>로그아웃 버튼</a:t>
            </a:r>
            <a:endParaRPr lang="en-US" altLang="ko-KR" sz="2000" b="1"/>
          </a:p>
          <a:p>
            <a:r>
              <a:rPr lang="en-US" altLang="ko-KR" sz="2000"/>
              <a:t>-</a:t>
            </a:r>
            <a:r>
              <a:rPr lang="en-US" altLang="ko-KR" sz="2000" b="1"/>
              <a:t> </a:t>
            </a:r>
            <a:r>
              <a:rPr lang="ko-KR" altLang="en-US" sz="2000"/>
              <a:t>버튼 클릭 시 로그아웃이 되며 로그인 화면으로 전환</a:t>
            </a:r>
            <a:endParaRPr lang="en-US" altLang="ko-KR" sz="2000"/>
          </a:p>
          <a:p>
            <a:endParaRPr lang="en-US" altLang="ko-KR" sz="2000"/>
          </a:p>
          <a:p>
            <a:r>
              <a:rPr lang="en-US" altLang="ko-KR" sz="2000" b="1"/>
              <a:t>[2] </a:t>
            </a:r>
            <a:r>
              <a:rPr lang="ko-KR" altLang="en-US" sz="2000" b="1"/>
              <a:t>이메일</a:t>
            </a:r>
            <a:endParaRPr lang="en-US" altLang="ko-KR" sz="2000" b="1"/>
          </a:p>
          <a:p>
            <a:pPr marL="285750" indent="-285750">
              <a:buFontTx/>
              <a:buChar char="-"/>
            </a:pPr>
            <a:r>
              <a:rPr lang="ko-KR" altLang="en-US" sz="2000"/>
              <a:t>이메일 정보 확인</a:t>
            </a:r>
            <a:endParaRPr lang="en-US" altLang="ko-KR" sz="2000"/>
          </a:p>
          <a:p>
            <a:pPr marL="285750" indent="-285750">
              <a:buFontTx/>
              <a:buChar char="-"/>
            </a:pPr>
            <a:endParaRPr lang="en-US" altLang="ko-KR" sz="2000"/>
          </a:p>
          <a:p>
            <a:r>
              <a:rPr lang="en-US" altLang="ko-KR" sz="2000" b="1"/>
              <a:t>[4] </a:t>
            </a:r>
            <a:r>
              <a:rPr lang="ko-KR" altLang="en-US" sz="2000" b="1"/>
              <a:t>앱 버전</a:t>
            </a:r>
            <a:endParaRPr lang="en-US" altLang="ko-KR" sz="2000" b="1"/>
          </a:p>
          <a:p>
            <a:r>
              <a:rPr lang="en-US" altLang="ko-KR" sz="2000"/>
              <a:t>- </a:t>
            </a:r>
            <a:r>
              <a:rPr lang="ko-KR" altLang="en-US" sz="2000"/>
              <a:t>앱 버전 확인</a:t>
            </a:r>
            <a:endParaRPr lang="en-US" altLang="ko-KR" sz="2000"/>
          </a:p>
          <a:p>
            <a:endParaRPr lang="en-US" altLang="ko-KR" sz="2000"/>
          </a:p>
          <a:p>
            <a:r>
              <a:rPr lang="ko-KR" altLang="en-US" sz="2000"/>
              <a:t> 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2759369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0E8AB-D7BA-DF0A-471B-5596A0D98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4D0327B-E9F0-763A-6B5D-408BEB6F884A}"/>
              </a:ext>
            </a:extLst>
          </p:cNvPr>
          <p:cNvSpPr txBox="1"/>
          <p:nvPr/>
        </p:nvSpPr>
        <p:spPr>
          <a:xfrm>
            <a:off x="787400" y="711200"/>
            <a:ext cx="467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800" b="1" i="0" u="none" strike="noStrike">
                <a:solidFill>
                  <a:srgbClr val="486EF3"/>
                </a:solidFill>
                <a:latin typeface="Happiness Sans Title"/>
              </a:rPr>
              <a:t>산학 프로젝트</a:t>
            </a:r>
            <a:r>
              <a:rPr lang="en-US" altLang="ko-KR" b="1">
                <a:solidFill>
                  <a:srgbClr val="486EF3"/>
                </a:solidFill>
                <a:latin typeface="Happiness Sans Title"/>
              </a:rPr>
              <a:t> 02</a:t>
            </a:r>
            <a:endParaRPr lang="en-US" altLang="ko-KR" sz="1800" b="1" i="0" u="none" strike="noStrike">
              <a:solidFill>
                <a:srgbClr val="486EF3"/>
              </a:solidFill>
              <a:latin typeface="Happiness Sans Title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E492544-352A-A535-2529-4E24EEF48407}"/>
              </a:ext>
            </a:extLst>
          </p:cNvPr>
          <p:cNvSpPr txBox="1"/>
          <p:nvPr/>
        </p:nvSpPr>
        <p:spPr>
          <a:xfrm>
            <a:off x="711200" y="1079500"/>
            <a:ext cx="106426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b="1" i="0" u="none" strike="noStrike" spc="-200">
                <a:solidFill>
                  <a:srgbClr val="242424"/>
                </a:solidFill>
                <a:ea typeface="Happiness Sans Title"/>
              </a:rPr>
              <a:t>기능 테스트 보고서</a:t>
            </a:r>
            <a:endParaRPr lang="ko-KR" sz="7200" b="1" i="0" u="none" strike="noStrike" spc="-200">
              <a:solidFill>
                <a:srgbClr val="242424"/>
              </a:solidFill>
              <a:ea typeface="Happiness Sans Title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7DC4394-0B44-34C4-5CE6-AA6FAFCF9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0C77695-BFDF-18F8-56E2-57F644EB9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27945B13-8E4A-004F-05FD-5730A618BE5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A782EA3-F42A-CF89-7080-2EAD7978F0F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E81F56F-3C87-A4CB-5D0F-0E433D1E220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777BE987-9E52-8869-B614-5EE1ACD44F8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7DC69EF7-5004-2188-D405-F379FF403B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2216AB39-2EA3-E585-8A82-7DB549F66D5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071C17F-7FF8-9AAD-63B5-D7DC16697881}"/>
              </a:ext>
            </a:extLst>
          </p:cNvPr>
          <p:cNvSpPr txBox="1"/>
          <p:nvPr/>
        </p:nvSpPr>
        <p:spPr>
          <a:xfrm>
            <a:off x="11506200" y="2336800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0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액티비티 다이어그램</a:t>
            </a:r>
            <a:endParaRPr lang="en-US" altLang="ko-KR" sz="2000" b="1" i="0" u="none" strike="noStrike">
              <a:solidFill>
                <a:schemeClr val="bg1">
                  <a:alpha val="85098"/>
                </a:scheme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6EDEB593-4E74-56F4-4D11-50E673AFE9F1}"/>
              </a:ext>
            </a:extLst>
          </p:cNvPr>
          <p:cNvSpPr txBox="1"/>
          <p:nvPr/>
        </p:nvSpPr>
        <p:spPr>
          <a:xfrm>
            <a:off x="5034660" y="7873201"/>
            <a:ext cx="821868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마지막으로 완성된 앱을 테스트 하기위해 단위 기능 테스트 보고서를 작성하여 프로그램이 의도한대로 올바르게 작성하는지 확인할 수 있도록 준비</a:t>
            </a:r>
            <a:r>
              <a:rPr lang="en-US" altLang="ko-KR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 </a:t>
            </a:r>
            <a:r>
              <a:rPr lang="ko-KR" alt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하였다</a:t>
            </a:r>
            <a:r>
              <a:rPr lang="en-US" altLang="ko-KR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.</a:t>
            </a:r>
            <a:endParaRPr lang="en-US" sz="2000" b="0" i="0" u="none" strike="noStrike">
              <a:solidFill>
                <a:srgbClr val="000000">
                  <a:alpha val="85098"/>
                </a:srgb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08E6085-A95C-3C2F-988C-FAFF3DA28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340100"/>
            <a:ext cx="16298415" cy="39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38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87400" y="711200"/>
            <a:ext cx="467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800" b="1" i="0" u="none" strike="noStrike">
                <a:solidFill>
                  <a:srgbClr val="486EF3"/>
                </a:solidFill>
                <a:latin typeface="Happiness Sans Title"/>
              </a:rPr>
              <a:t>산학 프로젝트</a:t>
            </a:r>
            <a:r>
              <a:rPr lang="en-US" altLang="ko-KR" b="1">
                <a:solidFill>
                  <a:srgbClr val="486EF3"/>
                </a:solidFill>
                <a:latin typeface="Happiness Sans Title"/>
              </a:rPr>
              <a:t> 02</a:t>
            </a:r>
            <a:endParaRPr lang="en-US" altLang="ko-KR" sz="1800" b="1" i="0" u="none" strike="noStrike">
              <a:solidFill>
                <a:srgbClr val="486EF3"/>
              </a:solidFill>
              <a:latin typeface="Happiness Sans Titl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36600" y="1638300"/>
            <a:ext cx="5422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b="0" i="0" u="none" strike="noStrike" spc="-200">
                <a:solidFill>
                  <a:srgbClr val="242424"/>
                </a:solidFill>
                <a:ea typeface="Happiness Sans Title"/>
              </a:rPr>
              <a:t>프로젝트 계획서</a:t>
            </a:r>
            <a:endParaRPr lang="ko-KR" sz="7200" b="0" i="0" u="none" strike="noStrike" spc="-200">
              <a:solidFill>
                <a:srgbClr val="242424"/>
              </a:solidFill>
              <a:ea typeface="Happiness Sans Titl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6600" y="4838700"/>
            <a:ext cx="79756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6199"/>
              </a:lnSpc>
            </a:pPr>
            <a:r>
              <a:rPr lang="ko-KR" altLang="en-US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사용자가 자신의 여행 겸험을 기록 할 수 있도록 돕고 일정 관리와</a:t>
            </a:r>
            <a:endParaRPr lang="en-US" altLang="ko-KR" sz="2000" b="0" i="0" u="none" strike="noStrike">
              <a:solidFill>
                <a:srgbClr val="000000">
                  <a:alpha val="85098"/>
                </a:srgbClr>
              </a:solidFill>
              <a:ea typeface="Happiness Sans Regular"/>
            </a:endParaRPr>
          </a:p>
          <a:p>
            <a:pPr lvl="0" algn="just">
              <a:lnSpc>
                <a:spcPct val="116199"/>
              </a:lnSpc>
            </a:pPr>
            <a:r>
              <a:rPr lang="ko-KR" altLang="en-US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여행지를 추천 받을 수 있는 종합 여행 앱을 만들면 어떨까라는 아이디어를</a:t>
            </a:r>
            <a:endParaRPr lang="en-US" altLang="ko-KR" sz="2000" b="0" i="0" u="none" strike="noStrike">
              <a:solidFill>
                <a:srgbClr val="000000">
                  <a:alpha val="85098"/>
                </a:srgbClr>
              </a:solidFill>
              <a:ea typeface="Happiness Sans Regular"/>
            </a:endParaRPr>
          </a:p>
          <a:p>
            <a:pPr lvl="0" algn="just">
              <a:lnSpc>
                <a:spcPct val="116199"/>
              </a:lnSpc>
            </a:pPr>
            <a:r>
              <a:rPr lang="ko-KR" altLang="en-US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시작으로 여행앱을 제작하게 되었다</a:t>
            </a:r>
            <a:r>
              <a:rPr lang="en-US" alt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.</a:t>
            </a:r>
          </a:p>
          <a:p>
            <a:pPr lvl="0" algn="just">
              <a:lnSpc>
                <a:spcPct val="116199"/>
              </a:lnSpc>
            </a:pPr>
            <a:endParaRPr lang="en-US" sz="2000">
              <a:solidFill>
                <a:srgbClr val="000000">
                  <a:alpha val="85098"/>
                </a:srgbClr>
              </a:solidFill>
              <a:latin typeface="Happiness Sans Regular"/>
              <a:ea typeface="Happiness Sans Regular"/>
            </a:endParaRPr>
          </a:p>
          <a:p>
            <a:pPr lvl="0" algn="just">
              <a:lnSpc>
                <a:spcPct val="116199"/>
              </a:lnSpc>
            </a:pPr>
            <a:r>
              <a:rPr lang="ko-KR" alt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이 앱의 기대 효과로는 여행의 기록을 보기 좋게 남겨 즐거움을 주고 여행 계획을 세우는데 있어서 도움을 받아 편안한 여행을 즐길 수 있을 것이라 생각한다</a:t>
            </a:r>
            <a:r>
              <a:rPr lang="en-US" altLang="ko-KR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.</a:t>
            </a:r>
            <a:endParaRPr lang="en-US" sz="2000" b="0" i="0" u="none" strike="noStrike">
              <a:solidFill>
                <a:srgbClr val="000000">
                  <a:alpha val="85098"/>
                </a:srgb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03CD8F8-981E-6FB9-E930-A5A0883DB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81959"/>
            <a:ext cx="6553200" cy="91230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353AF-3D1A-AEC1-0305-71475A006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C7ADDA2-5F4D-7FB6-10E4-DD489D54F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DCEDF80-7F34-14E1-A66D-9F3941574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69AC57E-F6D6-C368-1385-C3BE902C0B51}"/>
              </a:ext>
            </a:extLst>
          </p:cNvPr>
          <p:cNvSpPr txBox="1"/>
          <p:nvPr/>
        </p:nvSpPr>
        <p:spPr>
          <a:xfrm>
            <a:off x="787400" y="711200"/>
            <a:ext cx="467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800" b="1" i="0" u="none" strike="noStrike">
                <a:solidFill>
                  <a:srgbClr val="486EF3"/>
                </a:solidFill>
                <a:latin typeface="Happiness Sans Title"/>
              </a:rPr>
              <a:t>산학 프로젝트</a:t>
            </a:r>
            <a:r>
              <a:rPr lang="en-US" altLang="ko-KR" b="1">
                <a:solidFill>
                  <a:srgbClr val="486EF3"/>
                </a:solidFill>
                <a:latin typeface="Happiness Sans Title"/>
              </a:rPr>
              <a:t> 02</a:t>
            </a:r>
            <a:endParaRPr lang="en-US" altLang="ko-KR" sz="1800" b="1" i="0" u="none" strike="noStrike">
              <a:solidFill>
                <a:srgbClr val="486EF3"/>
              </a:solidFill>
              <a:latin typeface="Happiness Sans Title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3275B-D266-FA31-5816-D3C6839731F7}"/>
              </a:ext>
            </a:extLst>
          </p:cNvPr>
          <p:cNvSpPr txBox="1"/>
          <p:nvPr/>
        </p:nvSpPr>
        <p:spPr>
          <a:xfrm>
            <a:off x="736600" y="1638300"/>
            <a:ext cx="5422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b="0" i="0" u="none" strike="noStrike" spc="-200">
                <a:solidFill>
                  <a:srgbClr val="242424"/>
                </a:solidFill>
                <a:ea typeface="Happiness Sans Title"/>
              </a:rPr>
              <a:t>벤치마킹 보고서</a:t>
            </a:r>
            <a:endParaRPr lang="ko-KR" sz="7200" b="0" i="0" u="none" strike="noStrike" spc="-200">
              <a:solidFill>
                <a:srgbClr val="242424"/>
              </a:solidFill>
              <a:ea typeface="Happiness Sans Title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330EE4A-89D5-4103-33B0-A260DF589C33}"/>
              </a:ext>
            </a:extLst>
          </p:cNvPr>
          <p:cNvSpPr txBox="1"/>
          <p:nvPr/>
        </p:nvSpPr>
        <p:spPr>
          <a:xfrm>
            <a:off x="736600" y="4838700"/>
            <a:ext cx="79756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6199"/>
              </a:lnSpc>
            </a:pPr>
            <a:r>
              <a:rPr lang="ko-KR" altLang="en-US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여행 앱으로 주제가 간추려진 뒤 다른 여행 앱을 참고하여 어떤 부분이 장점이고 어떤 부분이 단점인지에 대해 분석하고 인상깊었던 작품도 소개를 하면서 우리 팀은 어떤 여행 앱을 만들어야할지 많은 참고를 하게 되었다</a:t>
            </a:r>
            <a:r>
              <a:rPr lang="en-US" alt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.</a:t>
            </a:r>
          </a:p>
          <a:p>
            <a:pPr lvl="0" algn="just">
              <a:lnSpc>
                <a:spcPct val="116199"/>
              </a:lnSpc>
            </a:pPr>
            <a:endParaRPr lang="en-US" sz="2000">
              <a:solidFill>
                <a:srgbClr val="000000">
                  <a:alpha val="85098"/>
                </a:srgbClr>
              </a:solidFill>
              <a:latin typeface="Happiness Sans Regular"/>
              <a:ea typeface="Happiness Sans Regular"/>
            </a:endParaRPr>
          </a:p>
          <a:p>
            <a:pPr lvl="0" algn="just">
              <a:lnSpc>
                <a:spcPct val="116199"/>
              </a:lnSpc>
            </a:pPr>
            <a:r>
              <a:rPr lang="ko-KR" alt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대표적으로 벤치마킹한 앱은 트립어드바이저</a:t>
            </a:r>
            <a:r>
              <a:rPr lang="en-US" altLang="ko-KR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, </a:t>
            </a:r>
            <a:r>
              <a:rPr lang="ko-KR" alt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대한민국 구석구석 이라는 앱 이며 트립어드바이저는 방대한 여행지 자료가 있지만 대한민국 현지의 여행지에 대한 자료가 부족하다 느꼈으며 대한민국 구석구석 앱은 국내의 많은 여행지를 소개하지만 복잡한 </a:t>
            </a:r>
            <a:r>
              <a:rPr lang="en-US" altLang="ko-KR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UI</a:t>
            </a:r>
            <a:r>
              <a:rPr lang="ko-KR" altLang="en-US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와 맞지않는 여행지를 추천해주는 경우도 있었다</a:t>
            </a:r>
            <a:r>
              <a:rPr lang="en-US" altLang="ko-KR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.</a:t>
            </a:r>
            <a:endParaRPr lang="en-US" sz="2000" b="0" i="0" u="none" strike="noStrike">
              <a:solidFill>
                <a:srgbClr val="000000">
                  <a:alpha val="85098"/>
                </a:srgb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pic>
        <p:nvPicPr>
          <p:cNvPr id="5" name="그림 4" descr="텍스트, 전자제품, 스크린샷, 폰트이(가) 표시된 사진&#10;&#10;자동 생성된 설명">
            <a:extLst>
              <a:ext uri="{FF2B5EF4-FFF2-40B4-BE49-F238E27FC236}">
                <a16:creationId xmlns:a16="http://schemas.microsoft.com/office/drawing/2014/main" id="{DF3F194C-9B87-20D9-FAA9-58417288D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856657"/>
            <a:ext cx="7270085" cy="857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15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7400" y="711200"/>
            <a:ext cx="467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800" b="1" i="0" u="none" strike="noStrike">
                <a:solidFill>
                  <a:srgbClr val="486EF3"/>
                </a:solidFill>
                <a:latin typeface="Happiness Sans Title"/>
              </a:rPr>
              <a:t>산학 프로젝트</a:t>
            </a:r>
            <a:r>
              <a:rPr lang="en-US" altLang="ko-KR" b="1">
                <a:solidFill>
                  <a:srgbClr val="486EF3"/>
                </a:solidFill>
                <a:latin typeface="Happiness Sans Title"/>
              </a:rPr>
              <a:t> 02</a:t>
            </a:r>
            <a:endParaRPr lang="en-US" altLang="ko-KR" sz="1800" b="1" i="0" u="none" strike="noStrike">
              <a:solidFill>
                <a:srgbClr val="486EF3"/>
              </a:solidFill>
              <a:latin typeface="Happiness Sans Titl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11200" y="1079500"/>
            <a:ext cx="6807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200" b="1" spc="-200">
                <a:solidFill>
                  <a:srgbClr val="242424"/>
                </a:solidFill>
                <a:ea typeface="Happiness Sans Title"/>
              </a:rPr>
              <a:t>WBS</a:t>
            </a:r>
            <a:endParaRPr lang="ko-KR" sz="7200" b="1" i="0" u="none" strike="noStrike" spc="-200">
              <a:solidFill>
                <a:srgbClr val="242424"/>
              </a:solidFill>
              <a:ea typeface="Happiness Sans Title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그림 39" descr="텍스트, 번호, 평행, 라인이(가) 표시된 사진&#10;&#10;자동 생성된 설명">
            <a:extLst>
              <a:ext uri="{FF2B5EF4-FFF2-40B4-BE49-F238E27FC236}">
                <a16:creationId xmlns:a16="http://schemas.microsoft.com/office/drawing/2014/main" id="{01748B9A-5A77-B36E-3669-29421689B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229" y="2472780"/>
            <a:ext cx="11445545" cy="5971156"/>
          </a:xfrm>
          <a:prstGeom prst="rect">
            <a:avLst/>
          </a:prstGeom>
        </p:spPr>
      </p:pic>
      <p:sp>
        <p:nvSpPr>
          <p:cNvPr id="41" name="TextBox 9">
            <a:extLst>
              <a:ext uri="{FF2B5EF4-FFF2-40B4-BE49-F238E27FC236}">
                <a16:creationId xmlns:a16="http://schemas.microsoft.com/office/drawing/2014/main" id="{5E84B252-2AE9-340C-C059-F9E3D4527956}"/>
              </a:ext>
            </a:extLst>
          </p:cNvPr>
          <p:cNvSpPr txBox="1"/>
          <p:nvPr/>
        </p:nvSpPr>
        <p:spPr>
          <a:xfrm>
            <a:off x="3421226" y="8443936"/>
            <a:ext cx="10751974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팀원들간 역할을 분류하고 프로젝트 일정을 관리하기 위해서 </a:t>
            </a:r>
            <a:r>
              <a:rPr lang="en-US" altLang="ko-KR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WBS</a:t>
            </a:r>
            <a:r>
              <a:rPr lang="ko-KR" alt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를 작성 하였다</a:t>
            </a:r>
            <a:r>
              <a:rPr lang="en-US" altLang="ko-KR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. </a:t>
            </a:r>
            <a:r>
              <a:rPr lang="ko-KR" alt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매주 회의를 통해 진행사항을 확인하고 만약 늦어지는 작업이 있다면 해당 작업을 집중적으로 작업 하기로 하였다</a:t>
            </a:r>
            <a:r>
              <a:rPr lang="en-US" altLang="ko-KR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.</a:t>
            </a:r>
            <a:endParaRPr lang="en-US" sz="2000" b="0" i="0" u="none" strike="noStrike">
              <a:solidFill>
                <a:srgbClr val="000000">
                  <a:alpha val="85098"/>
                </a:srgb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37E54-2A7C-2EF0-84E1-91A2ADBF1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4C8F7A3-013E-1A5B-8199-B13E5699B5CC}"/>
              </a:ext>
            </a:extLst>
          </p:cNvPr>
          <p:cNvSpPr txBox="1"/>
          <p:nvPr/>
        </p:nvSpPr>
        <p:spPr>
          <a:xfrm>
            <a:off x="787400" y="711200"/>
            <a:ext cx="467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800" b="1" i="0" u="none" strike="noStrike">
                <a:solidFill>
                  <a:srgbClr val="486EF3"/>
                </a:solidFill>
                <a:latin typeface="Happiness Sans Title"/>
              </a:rPr>
              <a:t>산학 프로젝트</a:t>
            </a:r>
            <a:r>
              <a:rPr lang="en-US" altLang="ko-KR" b="1">
                <a:solidFill>
                  <a:srgbClr val="486EF3"/>
                </a:solidFill>
                <a:latin typeface="Happiness Sans Title"/>
              </a:rPr>
              <a:t> 02</a:t>
            </a:r>
            <a:endParaRPr lang="en-US" altLang="ko-KR" sz="1800" b="1" i="0" u="none" strike="noStrike">
              <a:solidFill>
                <a:srgbClr val="486EF3"/>
              </a:solidFill>
              <a:latin typeface="Happiness Sans Title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72FDB34-B086-3547-3E6E-DC9B38695D1F}"/>
              </a:ext>
            </a:extLst>
          </p:cNvPr>
          <p:cNvSpPr txBox="1"/>
          <p:nvPr/>
        </p:nvSpPr>
        <p:spPr>
          <a:xfrm>
            <a:off x="711200" y="1079500"/>
            <a:ext cx="6807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b="1" spc="-200">
                <a:solidFill>
                  <a:srgbClr val="242424"/>
                </a:solidFill>
                <a:ea typeface="Happiness Sans Title"/>
              </a:rPr>
              <a:t>주간 회의록</a:t>
            </a:r>
            <a:endParaRPr lang="ko-KR" sz="7200" b="1" i="0" u="none" strike="noStrike" spc="-200">
              <a:solidFill>
                <a:srgbClr val="242424"/>
              </a:solidFill>
              <a:ea typeface="Happiness Sans Title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2D58EC8-93B4-A400-6A83-75B743A04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445A9A3-05C9-BCCD-F046-EE53FA8F9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5DE63849-FDF4-BC17-1497-12423820892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42D0FF5D-4066-5075-8397-2DB88C12D8E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297C624-8E30-A627-9341-6C8065DA217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48B80947-F871-1591-89C8-1617B879C61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5DB48F0F-6D13-4D09-08BA-F9E5BE5258C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337B78-F829-52C5-0E5F-A279C3DD1251}"/>
              </a:ext>
            </a:extLst>
          </p:cNvPr>
          <p:cNvSpPr/>
          <p:nvPr/>
        </p:nvSpPr>
        <p:spPr>
          <a:xfrm>
            <a:off x="10668000" y="2492648"/>
            <a:ext cx="3099179" cy="533400"/>
          </a:xfrm>
          <a:prstGeom prst="rect">
            <a:avLst/>
          </a:prstGeom>
          <a:solidFill>
            <a:srgbClr val="486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Group 30">
            <a:extLst>
              <a:ext uri="{FF2B5EF4-FFF2-40B4-BE49-F238E27FC236}">
                <a16:creationId xmlns:a16="http://schemas.microsoft.com/office/drawing/2014/main" id="{AD0E18E4-3E43-84E7-D190-D32DD0FDF53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1" name="TextBox 9">
            <a:extLst>
              <a:ext uri="{FF2B5EF4-FFF2-40B4-BE49-F238E27FC236}">
                <a16:creationId xmlns:a16="http://schemas.microsoft.com/office/drawing/2014/main" id="{2EBFCA70-CACC-ED29-4662-2161E7EFBD05}"/>
              </a:ext>
            </a:extLst>
          </p:cNvPr>
          <p:cNvSpPr txBox="1"/>
          <p:nvPr/>
        </p:nvSpPr>
        <p:spPr>
          <a:xfrm>
            <a:off x="10820400" y="2783705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sz="20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9</a:t>
            </a:r>
            <a:r>
              <a:rPr lang="ko-KR" altLang="en-US" sz="20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월 </a:t>
            </a:r>
            <a:r>
              <a:rPr lang="en-US" altLang="ko-KR" sz="20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10</a:t>
            </a:r>
            <a:r>
              <a:rPr lang="ko-KR" altLang="en-US" sz="20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일 회의록 주요 내용</a:t>
            </a:r>
            <a:endParaRPr lang="en-US" altLang="ko-KR" sz="2000" b="1" i="0" u="none" strike="noStrike">
              <a:solidFill>
                <a:schemeClr val="bg1">
                  <a:alpha val="85098"/>
                </a:scheme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en-US" altLang="ko-KR" sz="2000" b="0" i="0" u="none" strike="noStrike">
              <a:solidFill>
                <a:srgbClr val="000000">
                  <a:alpha val="85098"/>
                </a:srgb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어떠한 앱을 만들 것인지 주제에 대한 회의를 진행 후 여행 앱을 만들기로 결정 </a:t>
            </a:r>
            <a:endParaRPr lang="en-US" altLang="ko-KR" sz="2000" b="0" i="0" u="none" strike="noStrike">
              <a:solidFill>
                <a:srgbClr val="000000">
                  <a:alpha val="85098"/>
                </a:srgb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  <a:p>
            <a:pPr lvl="0" algn="ctr">
              <a:lnSpc>
                <a:spcPct val="116199"/>
              </a:lnSpc>
            </a:pPr>
            <a:endParaRPr lang="en-US" sz="2000" b="0" i="0" u="none" strike="noStrike">
              <a:solidFill>
                <a:srgbClr val="000000">
                  <a:alpha val="85098"/>
                </a:srgb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9B84EE0-BBD7-A9CE-19E2-CE32F516A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96" y="2493029"/>
            <a:ext cx="4470400" cy="735432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5F02B12-5ABB-4A60-36AB-E7E4FF052E25}"/>
              </a:ext>
            </a:extLst>
          </p:cNvPr>
          <p:cNvSpPr/>
          <p:nvPr/>
        </p:nvSpPr>
        <p:spPr>
          <a:xfrm>
            <a:off x="10668000" y="4336233"/>
            <a:ext cx="3099179" cy="533400"/>
          </a:xfrm>
          <a:prstGeom prst="rect">
            <a:avLst/>
          </a:prstGeom>
          <a:solidFill>
            <a:srgbClr val="486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854AC-11B0-8F3A-69C9-D6EEE626F212}"/>
              </a:ext>
            </a:extLst>
          </p:cNvPr>
          <p:cNvSpPr txBox="1"/>
          <p:nvPr/>
        </p:nvSpPr>
        <p:spPr>
          <a:xfrm>
            <a:off x="10820400" y="3961583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sz="20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9</a:t>
            </a:r>
            <a:r>
              <a:rPr lang="ko-KR" altLang="en-US" sz="20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월 </a:t>
            </a:r>
            <a:r>
              <a:rPr lang="en-US" altLang="ko-KR" sz="2000" b="1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24</a:t>
            </a:r>
            <a:r>
              <a:rPr lang="ko-KR" altLang="en-US" sz="20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일 회의록 주요 내용</a:t>
            </a:r>
            <a:endParaRPr lang="en-US" altLang="ko-KR" sz="2000" b="1" i="0" u="none" strike="noStrike">
              <a:solidFill>
                <a:schemeClr val="bg1">
                  <a:alpha val="85098"/>
                </a:scheme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A469414-AA19-905D-E957-91A9C279065C}"/>
              </a:ext>
            </a:extLst>
          </p:cNvPr>
          <p:cNvSpPr txBox="1"/>
          <p:nvPr/>
        </p:nvSpPr>
        <p:spPr>
          <a:xfrm>
            <a:off x="10820400" y="5156200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계획을 구체화 하기위해 게획서를 작성하기로 함</a:t>
            </a:r>
            <a:r>
              <a:rPr lang="en-US" altLang="ko-KR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. </a:t>
            </a:r>
            <a:r>
              <a:rPr lang="ko-KR" alt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프로젝트 수행을 위한 역할 분담을 결정하고  이성권</a:t>
            </a:r>
            <a:r>
              <a:rPr lang="en-US" altLang="ko-KR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, </a:t>
            </a:r>
            <a:r>
              <a:rPr lang="ko-KR" alt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탱기스는 주로 백엔드 작업을 수행하고 이충용은 프론트 앤드를 개발하기로 함</a:t>
            </a:r>
            <a:r>
              <a:rPr lang="en-US" altLang="ko-KR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. </a:t>
            </a:r>
            <a:r>
              <a:rPr lang="ko-KR" alt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이 외에도 형상관리 툴을 정하고 화면 구성을 논의함</a:t>
            </a:r>
            <a:r>
              <a:rPr lang="en-US" altLang="ko-KR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.</a:t>
            </a:r>
            <a:endParaRPr lang="en-US" sz="2000" b="0" i="0" u="none" strike="noStrike">
              <a:solidFill>
                <a:srgbClr val="000000">
                  <a:alpha val="85098"/>
                </a:srgb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pic>
        <p:nvPicPr>
          <p:cNvPr id="16" name="그림 1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13FF24E0-17F0-A98F-40E6-C038A254B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20" y="2485472"/>
            <a:ext cx="4696480" cy="73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00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B98D9-BE77-1BEF-CA7C-EB4CCE257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80BB8D7-0FF8-7DCC-3066-A1ACC0C1BB9B}"/>
              </a:ext>
            </a:extLst>
          </p:cNvPr>
          <p:cNvSpPr txBox="1"/>
          <p:nvPr/>
        </p:nvSpPr>
        <p:spPr>
          <a:xfrm>
            <a:off x="787400" y="711200"/>
            <a:ext cx="467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800" b="1" i="0" u="none" strike="noStrike">
                <a:solidFill>
                  <a:srgbClr val="486EF3"/>
                </a:solidFill>
                <a:latin typeface="Happiness Sans Title"/>
              </a:rPr>
              <a:t>산학 프로젝트</a:t>
            </a:r>
            <a:r>
              <a:rPr lang="en-US" altLang="ko-KR" b="1">
                <a:solidFill>
                  <a:srgbClr val="486EF3"/>
                </a:solidFill>
                <a:latin typeface="Happiness Sans Title"/>
              </a:rPr>
              <a:t> 02</a:t>
            </a:r>
            <a:endParaRPr lang="en-US" altLang="ko-KR" sz="1800" b="1" i="0" u="none" strike="noStrike">
              <a:solidFill>
                <a:srgbClr val="486EF3"/>
              </a:solidFill>
              <a:latin typeface="Happiness Sans Title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FE0CC26-DAD7-ECB2-15C3-585F67D26526}"/>
              </a:ext>
            </a:extLst>
          </p:cNvPr>
          <p:cNvSpPr txBox="1"/>
          <p:nvPr/>
        </p:nvSpPr>
        <p:spPr>
          <a:xfrm>
            <a:off x="711200" y="1079500"/>
            <a:ext cx="6807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b="1" spc="-200">
                <a:solidFill>
                  <a:srgbClr val="242424"/>
                </a:solidFill>
                <a:ea typeface="Happiness Sans Title"/>
              </a:rPr>
              <a:t>주간 회의록</a:t>
            </a:r>
            <a:endParaRPr lang="ko-KR" sz="7200" b="1" i="0" u="none" strike="noStrike" spc="-200">
              <a:solidFill>
                <a:srgbClr val="242424"/>
              </a:solidFill>
              <a:ea typeface="Happiness Sans Title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110A6D3-2984-2562-F1C7-51BDE4ED3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C15E5DD-CC00-0A6B-62C6-0FB3A1829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DC17441D-AEDD-96BC-F3F4-D7E272F540B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EA9A73F-45C7-63FA-749F-FC32E220413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7DE4DE55-9947-AD7A-3AA1-4E2444214C2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356747F2-CDD4-FD4F-5C49-4773F4C8AA8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DBBB0E75-5CDF-9F49-FBBC-E75E70A10B3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9A4A99-E59C-7B31-FAF8-685BE9DFF13A}"/>
              </a:ext>
            </a:extLst>
          </p:cNvPr>
          <p:cNvSpPr/>
          <p:nvPr/>
        </p:nvSpPr>
        <p:spPr>
          <a:xfrm>
            <a:off x="10668000" y="2492648"/>
            <a:ext cx="3099179" cy="533400"/>
          </a:xfrm>
          <a:prstGeom prst="rect">
            <a:avLst/>
          </a:prstGeom>
          <a:solidFill>
            <a:srgbClr val="486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Group 30">
            <a:extLst>
              <a:ext uri="{FF2B5EF4-FFF2-40B4-BE49-F238E27FC236}">
                <a16:creationId xmlns:a16="http://schemas.microsoft.com/office/drawing/2014/main" id="{A67C78DF-7CD0-72B9-FE53-8726223C1A1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1" name="TextBox 9">
            <a:extLst>
              <a:ext uri="{FF2B5EF4-FFF2-40B4-BE49-F238E27FC236}">
                <a16:creationId xmlns:a16="http://schemas.microsoft.com/office/drawing/2014/main" id="{6E13DE9C-B054-1EF5-B441-8303C1C2DFF4}"/>
              </a:ext>
            </a:extLst>
          </p:cNvPr>
          <p:cNvSpPr txBox="1"/>
          <p:nvPr/>
        </p:nvSpPr>
        <p:spPr>
          <a:xfrm>
            <a:off x="10820400" y="2268900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000" b="1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10</a:t>
            </a:r>
            <a:r>
              <a:rPr lang="ko-KR" altLang="en-US" sz="20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월 </a:t>
            </a:r>
            <a:r>
              <a:rPr lang="en-US" altLang="ko-KR" sz="2000" b="1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8</a:t>
            </a:r>
            <a:r>
              <a:rPr lang="ko-KR" altLang="en-US" sz="20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일 회의록 주요 내용</a:t>
            </a:r>
            <a:endParaRPr lang="en-US" altLang="ko-KR" sz="2000" b="1" i="0" u="none" strike="noStrike">
              <a:solidFill>
                <a:schemeClr val="bg1">
                  <a:alpha val="85098"/>
                </a:scheme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  <a:p>
            <a:pPr lvl="0" algn="ctr">
              <a:lnSpc>
                <a:spcPct val="116199"/>
              </a:lnSpc>
            </a:pPr>
            <a:endParaRPr lang="en-US" sz="2000" b="0" i="0" u="none" strike="noStrike">
              <a:solidFill>
                <a:srgbClr val="000000">
                  <a:alpha val="85098"/>
                </a:srgb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8C0868-297E-A82C-46AF-55E5CA42DF2C}"/>
              </a:ext>
            </a:extLst>
          </p:cNvPr>
          <p:cNvSpPr/>
          <p:nvPr/>
        </p:nvSpPr>
        <p:spPr>
          <a:xfrm>
            <a:off x="10731874" y="4778952"/>
            <a:ext cx="3099179" cy="533400"/>
          </a:xfrm>
          <a:prstGeom prst="rect">
            <a:avLst/>
          </a:prstGeom>
          <a:solidFill>
            <a:srgbClr val="486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8C2B08-DEBB-92E3-74F1-1F344EB6D795}"/>
              </a:ext>
            </a:extLst>
          </p:cNvPr>
          <p:cNvSpPr txBox="1"/>
          <p:nvPr/>
        </p:nvSpPr>
        <p:spPr>
          <a:xfrm>
            <a:off x="10820400" y="4404302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000" b="1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10</a:t>
            </a:r>
            <a:r>
              <a:rPr lang="ko-KR" altLang="en-US" sz="20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월 </a:t>
            </a:r>
            <a:r>
              <a:rPr lang="en-US" altLang="ko-KR" sz="2000" b="1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22</a:t>
            </a:r>
            <a:r>
              <a:rPr lang="ko-KR" altLang="en-US" sz="20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일 회의록 주요 내용</a:t>
            </a:r>
            <a:endParaRPr lang="en-US" altLang="ko-KR" sz="2000" b="1" i="0" u="none" strike="noStrike">
              <a:solidFill>
                <a:schemeClr val="bg1">
                  <a:alpha val="85098"/>
                </a:scheme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995ADCFE-21E7-B6FB-45C4-12E55B46E389}"/>
              </a:ext>
            </a:extLst>
          </p:cNvPr>
          <p:cNvSpPr txBox="1"/>
          <p:nvPr/>
        </p:nvSpPr>
        <p:spPr>
          <a:xfrm>
            <a:off x="10754286" y="5515856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프로젝트의 효율적인 진행을 위해 깃 허브를 적극 사용하기로 함 중간고사 발표에 필요한 산출물들을 종합하고 화면 설계서를 제작하기로 함</a:t>
            </a:r>
            <a:endParaRPr lang="en-US" sz="2000" b="0" i="0" u="none" strike="noStrike">
              <a:solidFill>
                <a:srgbClr val="000000">
                  <a:alpha val="85098"/>
                </a:srgb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pic>
        <p:nvPicPr>
          <p:cNvPr id="15" name="그림 1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88CB29F9-9DBC-B620-039A-0BF5865B6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2492648"/>
            <a:ext cx="4448778" cy="7354326"/>
          </a:xfrm>
          <a:prstGeom prst="rect">
            <a:avLst/>
          </a:prstGeom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7BD8B15E-9E51-435E-C817-43F10B3BD823}"/>
              </a:ext>
            </a:extLst>
          </p:cNvPr>
          <p:cNvSpPr txBox="1"/>
          <p:nvPr/>
        </p:nvSpPr>
        <p:spPr>
          <a:xfrm>
            <a:off x="10668000" y="3026048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프로젝트 요구사항 평가와 설계를 진행 하였으며 화면을 구성한다면 어떤 기능들이 있어야할지 이야기 함</a:t>
            </a:r>
            <a:r>
              <a:rPr lang="en-US" altLang="ko-KR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.</a:t>
            </a:r>
            <a:r>
              <a:rPr lang="ko-KR" alt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  </a:t>
            </a:r>
            <a:endParaRPr lang="en-US" sz="2000" b="0" i="0" u="none" strike="noStrike">
              <a:solidFill>
                <a:srgbClr val="000000">
                  <a:alpha val="85098"/>
                </a:srgb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pic>
        <p:nvPicPr>
          <p:cNvPr id="20" name="그림 19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1E0867C6-4DF3-060D-91AC-90C4050F9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21" y="2464948"/>
            <a:ext cx="4659454" cy="73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36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555FF-B88F-828B-7AF0-54493278A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BCE64F7-8C44-9CE4-3556-48E8B15D1096}"/>
              </a:ext>
            </a:extLst>
          </p:cNvPr>
          <p:cNvSpPr txBox="1"/>
          <p:nvPr/>
        </p:nvSpPr>
        <p:spPr>
          <a:xfrm>
            <a:off x="787400" y="711200"/>
            <a:ext cx="467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800" b="1" i="0" u="none" strike="noStrike">
                <a:solidFill>
                  <a:srgbClr val="486EF3"/>
                </a:solidFill>
                <a:latin typeface="Happiness Sans Title"/>
              </a:rPr>
              <a:t>산학 프로젝트</a:t>
            </a:r>
            <a:r>
              <a:rPr lang="en-US" altLang="ko-KR" b="1">
                <a:solidFill>
                  <a:srgbClr val="486EF3"/>
                </a:solidFill>
                <a:latin typeface="Happiness Sans Title"/>
              </a:rPr>
              <a:t> 02</a:t>
            </a:r>
            <a:endParaRPr lang="en-US" altLang="ko-KR" sz="1800" b="1" i="0" u="none" strike="noStrike">
              <a:solidFill>
                <a:srgbClr val="486EF3"/>
              </a:solidFill>
              <a:latin typeface="Happiness Sans Title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1002289-ED31-3B2C-CCC9-683B2B3CD9AE}"/>
              </a:ext>
            </a:extLst>
          </p:cNvPr>
          <p:cNvSpPr txBox="1"/>
          <p:nvPr/>
        </p:nvSpPr>
        <p:spPr>
          <a:xfrm>
            <a:off x="711200" y="1079500"/>
            <a:ext cx="6807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b="1" spc="-200">
                <a:solidFill>
                  <a:srgbClr val="242424"/>
                </a:solidFill>
                <a:ea typeface="Happiness Sans Title"/>
              </a:rPr>
              <a:t>요구분석서</a:t>
            </a:r>
            <a:endParaRPr lang="ko-KR" sz="7200" b="1" i="0" u="none" strike="noStrike" spc="-200">
              <a:solidFill>
                <a:srgbClr val="242424"/>
              </a:solidFill>
              <a:ea typeface="Happiness Sans Title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51D0842-E7CE-2921-060E-27B7A73AD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038474A-A64C-985F-5957-551CF5CD3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7904FC9C-B8A1-0696-855B-4FAA4FD7E2A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5CE39EF-17C7-BDE5-7FFA-D9145881EAB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17EFF4CB-C728-8409-9594-A9B7E7D89CC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C4C2EE07-3A6B-9F01-CDF8-53D906CED03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31D09216-D1F7-EA3C-2304-48AC8B2EA73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4F518A2D-A4CD-B94A-808C-365C1CC0F5C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TextBox 9">
            <a:extLst>
              <a:ext uri="{FF2B5EF4-FFF2-40B4-BE49-F238E27FC236}">
                <a16:creationId xmlns:a16="http://schemas.microsoft.com/office/drawing/2014/main" id="{5F0BB49E-9FF2-5A13-4C21-906FBAFA1224}"/>
              </a:ext>
            </a:extLst>
          </p:cNvPr>
          <p:cNvSpPr txBox="1"/>
          <p:nvPr/>
        </p:nvSpPr>
        <p:spPr>
          <a:xfrm>
            <a:off x="5029200" y="8490798"/>
            <a:ext cx="97536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UI/UX</a:t>
            </a:r>
            <a:r>
              <a:rPr lang="ko-KR" altLang="en-US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를 디자인하기 전 프로젝트에 어떤 기능이 들어가야할지 텍스트와 표로 정의 하였다</a:t>
            </a:r>
            <a:r>
              <a:rPr lang="en-US" altLang="ko-KR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.</a:t>
            </a:r>
            <a:r>
              <a:rPr lang="ko-KR" altLang="en-US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 </a:t>
            </a:r>
            <a:endParaRPr lang="en-US" sz="2000" b="0" i="0" u="none" strike="noStrike">
              <a:solidFill>
                <a:srgbClr val="000000">
                  <a:alpha val="85098"/>
                </a:srgb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5982FE9-5274-9CD2-2AE4-382D24D5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23395"/>
            <a:ext cx="5306165" cy="5479385"/>
          </a:xfrm>
          <a:prstGeom prst="rect">
            <a:avLst/>
          </a:prstGeom>
        </p:spPr>
      </p:pic>
      <p:pic>
        <p:nvPicPr>
          <p:cNvPr id="19" name="그림 1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08D8E05-7A78-DD39-BF30-19ED06376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396509"/>
            <a:ext cx="11174384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47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29414-113E-DAC3-E6C6-65188B5D0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5ECE589-AF4B-228C-DCB5-87E62D08A689}"/>
              </a:ext>
            </a:extLst>
          </p:cNvPr>
          <p:cNvSpPr txBox="1"/>
          <p:nvPr/>
        </p:nvSpPr>
        <p:spPr>
          <a:xfrm>
            <a:off x="787400" y="711200"/>
            <a:ext cx="467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800" b="1" i="0" u="none" strike="noStrike">
                <a:solidFill>
                  <a:srgbClr val="486EF3"/>
                </a:solidFill>
                <a:latin typeface="Happiness Sans Title"/>
              </a:rPr>
              <a:t>산학 프로젝트</a:t>
            </a:r>
            <a:r>
              <a:rPr lang="en-US" altLang="ko-KR" b="1">
                <a:solidFill>
                  <a:srgbClr val="486EF3"/>
                </a:solidFill>
                <a:latin typeface="Happiness Sans Title"/>
              </a:rPr>
              <a:t> 02</a:t>
            </a:r>
            <a:endParaRPr lang="en-US" altLang="ko-KR" sz="1800" b="1" i="0" u="none" strike="noStrike">
              <a:solidFill>
                <a:srgbClr val="486EF3"/>
              </a:solidFill>
              <a:latin typeface="Happiness Sans Title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305CB83-30E1-41E1-442C-7F93322EB4F8}"/>
              </a:ext>
            </a:extLst>
          </p:cNvPr>
          <p:cNvSpPr txBox="1"/>
          <p:nvPr/>
        </p:nvSpPr>
        <p:spPr>
          <a:xfrm>
            <a:off x="711200" y="1079500"/>
            <a:ext cx="6807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200" b="1" spc="-200">
                <a:solidFill>
                  <a:srgbClr val="242424"/>
                </a:solidFill>
                <a:ea typeface="Happiness Sans Title"/>
              </a:rPr>
              <a:t>UML</a:t>
            </a:r>
            <a:endParaRPr lang="ko-KR" sz="7200" b="1" i="0" u="none" strike="noStrike" spc="-200">
              <a:solidFill>
                <a:srgbClr val="242424"/>
              </a:solidFill>
              <a:ea typeface="Happiness Sans Title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4AD00E2-E30F-5423-EDF9-F36DDFB83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2F3C2FE-DDF7-BAF2-6E2B-1074E753D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1CCE54D8-D961-827C-45FE-6C21610EA27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693ABDF-2973-7283-A6C8-F9D6B064945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4DD4A45-A9B0-9550-EB69-2DF49CAD1EF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48D5736B-C9C1-FBA0-CBBB-D64C7BA2593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B0F1F7AF-1EE5-2C14-03F7-DBB5E541BB9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E0A9B90B-98D4-B9A0-EA74-7CEB59052FF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그림 9" descr="도표, 스케치, 그림, 라인이(가) 표시된 사진&#10;&#10;자동 생성된 설명">
            <a:extLst>
              <a:ext uri="{FF2B5EF4-FFF2-40B4-BE49-F238E27FC236}">
                <a16:creationId xmlns:a16="http://schemas.microsoft.com/office/drawing/2014/main" id="{F500DB12-6CB5-A452-9EF1-51204353F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614273"/>
            <a:ext cx="8458200" cy="659322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8CDC21-7CDF-BFBA-6370-EA655023C80B}"/>
              </a:ext>
            </a:extLst>
          </p:cNvPr>
          <p:cNvSpPr/>
          <p:nvPr/>
        </p:nvSpPr>
        <p:spPr>
          <a:xfrm>
            <a:off x="11178838" y="2701025"/>
            <a:ext cx="3099179" cy="533400"/>
          </a:xfrm>
          <a:prstGeom prst="rect">
            <a:avLst/>
          </a:prstGeom>
          <a:solidFill>
            <a:srgbClr val="486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EFA1D-41E4-3A6A-672C-B536B4130433}"/>
              </a:ext>
            </a:extLst>
          </p:cNvPr>
          <p:cNvSpPr txBox="1"/>
          <p:nvPr/>
        </p:nvSpPr>
        <p:spPr>
          <a:xfrm>
            <a:off x="11506200" y="2336800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000" b="1" i="0" u="none" strike="noStrike">
                <a:solidFill>
                  <a:schemeClr val="bg1">
                    <a:alpha val="85098"/>
                  </a:scheme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유스케이스 다이어그램</a:t>
            </a:r>
            <a:endParaRPr lang="en-US" altLang="ko-KR" sz="2000" b="1" i="0" u="none" strike="noStrike">
              <a:solidFill>
                <a:schemeClr val="bg1">
                  <a:alpha val="85098"/>
                </a:scheme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54BDCAC-A5B5-756B-6D10-7BF3365942FE}"/>
              </a:ext>
            </a:extLst>
          </p:cNvPr>
          <p:cNvSpPr txBox="1"/>
          <p:nvPr/>
        </p:nvSpPr>
        <p:spPr>
          <a:xfrm>
            <a:off x="11178838" y="3867150"/>
            <a:ext cx="624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Compass </a:t>
            </a:r>
            <a:r>
              <a:rPr lang="ko-KR" altLang="en-US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앱에서 사용자가 시스템과 상호작용하는 방법을 시각적으로 보여주기위해 작성하였다</a:t>
            </a:r>
            <a:r>
              <a:rPr lang="en-US" altLang="ko-KR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.</a:t>
            </a:r>
            <a:r>
              <a:rPr lang="ko-KR" altLang="en-US" sz="2000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 </a:t>
            </a:r>
            <a:endParaRPr lang="en-US" altLang="ko-KR" sz="2000">
              <a:solidFill>
                <a:srgbClr val="000000">
                  <a:alpha val="85098"/>
                </a:srgb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en-US" sz="2000" b="0" i="0" u="none" strike="noStrike">
              <a:solidFill>
                <a:srgbClr val="000000">
                  <a:alpha val="85098"/>
                </a:srgb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이를 통해 사용자의 요구를 명확하게 확인할 수 있었으며</a:t>
            </a:r>
            <a:endParaRPr lang="en-US" altLang="ko-KR" sz="2000" b="0" i="0" u="none" strike="noStrike">
              <a:solidFill>
                <a:srgbClr val="000000">
                  <a:alpha val="85098"/>
                </a:srgb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어떤 기능이 포함되어야하는지 쉽게 이해할 수 있었다</a:t>
            </a:r>
            <a:r>
              <a:rPr lang="en-US" altLang="ko-KR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 panose="020B0600000101010101" charset="-127"/>
                <a:ea typeface="Happiness Sans Regular" panose="020B0600000101010101" charset="-127"/>
              </a:rPr>
              <a:t>.</a:t>
            </a:r>
            <a:endParaRPr lang="en-US" sz="2000" b="0" i="0" u="none" strike="noStrike">
              <a:solidFill>
                <a:srgbClr val="000000">
                  <a:alpha val="85098"/>
                </a:srgbClr>
              </a:solidFill>
              <a:latin typeface="Happiness Sans Regular" panose="020B0600000101010101" charset="-127"/>
              <a:ea typeface="Happiness Sans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796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1161</Words>
  <Application>Microsoft Office PowerPoint</Application>
  <PresentationFormat>사용자 지정</PresentationFormat>
  <Paragraphs>238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Happiness Sans Bold</vt:lpstr>
      <vt:lpstr>Calibri</vt:lpstr>
      <vt:lpstr>타이포_씨고딕 140</vt:lpstr>
      <vt:lpstr>Happiness Sans Regular</vt:lpstr>
      <vt:lpstr>Happiness Sans Title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znzne</dc:creator>
  <cp:lastModifiedBy>이성권</cp:lastModifiedBy>
  <cp:revision>9</cp:revision>
  <dcterms:created xsi:type="dcterms:W3CDTF">2006-08-16T00:00:00Z</dcterms:created>
  <dcterms:modified xsi:type="dcterms:W3CDTF">2024-10-28T23:54:45Z</dcterms:modified>
</cp:coreProperties>
</file>